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99"/>
    <p:restoredTop sz="97030"/>
  </p:normalViewPr>
  <p:slideViewPr>
    <p:cSldViewPr snapToGrid="0" snapToObjects="1">
      <p:cViewPr varScale="1">
        <p:scale>
          <a:sx n="195" d="100"/>
          <a:sy n="195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483771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rcRect l="37743" t="52156"/>
          <a:stretch>
            <a:fillRect/>
          </a:stretch>
        </p:blipFill>
        <p:spPr>
          <a:xfrm rot="10800000">
            <a:off x="4524859" y="3319895"/>
            <a:ext cx="4619141" cy="1820182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标题文本"/>
          <p:cNvSpPr>
            <a:spLocks noGrp="1"/>
          </p:cNvSpPr>
          <p:nvPr>
            <p:ph type="title"/>
          </p:nvPr>
        </p:nvSpPr>
        <p:spPr>
          <a:xfrm>
            <a:off x="906477" y="0"/>
            <a:ext cx="6400802" cy="2126614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t>标题文本</a:t>
            </a:r>
          </a:p>
        </p:txBody>
      </p:sp>
      <p:sp>
        <p:nvSpPr>
          <p:cNvPr id="15" name="正文级别 1…"/>
          <p:cNvSpPr>
            <a:spLocks noGrp="1"/>
          </p:cNvSpPr>
          <p:nvPr>
            <p:ph type="body" idx="1"/>
          </p:nvPr>
        </p:nvSpPr>
        <p:spPr>
          <a:xfrm>
            <a:off x="906477" y="2135683"/>
            <a:ext cx="6400802" cy="30078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DE071B"/>
                </a:solidFill>
                <a:latin typeface="华文楷体"/>
                <a:ea typeface="华文楷体"/>
                <a:cs typeface="华文楷体"/>
                <a:sym typeface="华文楷体"/>
              </a:defRPr>
            </a:lvl1pPr>
            <a:lvl2pPr marL="742950" indent="-285750">
              <a:lnSpc>
                <a:spcPts val="3200"/>
              </a:lnSpc>
              <a:spcBef>
                <a:spcPts val="400"/>
              </a:spcBef>
              <a:buFontTx/>
              <a:defRPr sz="2000">
                <a:solidFill>
                  <a:srgbClr val="DE071B"/>
                </a:solidFill>
                <a:latin typeface="华文楷体"/>
                <a:ea typeface="华文楷体"/>
                <a:cs typeface="华文楷体"/>
                <a:sym typeface="华文楷体"/>
              </a:defRPr>
            </a:lvl2pPr>
            <a:lvl3pPr marL="1142999" indent="-228599">
              <a:lnSpc>
                <a:spcPts val="3200"/>
              </a:lnSpc>
              <a:spcBef>
                <a:spcPts val="400"/>
              </a:spcBef>
              <a:buFontTx/>
              <a:defRPr sz="2000">
                <a:solidFill>
                  <a:srgbClr val="DE071B"/>
                </a:solidFill>
                <a:latin typeface="华文楷体"/>
                <a:ea typeface="华文楷体"/>
                <a:cs typeface="华文楷体"/>
                <a:sym typeface="华文楷体"/>
              </a:defRPr>
            </a:lvl3pPr>
            <a:lvl4pPr marL="1600200" indent="-228600">
              <a:lnSpc>
                <a:spcPts val="3200"/>
              </a:lnSpc>
              <a:spcBef>
                <a:spcPts val="400"/>
              </a:spcBef>
              <a:buFontTx/>
              <a:defRPr sz="2000">
                <a:solidFill>
                  <a:srgbClr val="DE071B"/>
                </a:solidFill>
                <a:latin typeface="华文楷体"/>
                <a:ea typeface="华文楷体"/>
                <a:cs typeface="华文楷体"/>
                <a:sym typeface="华文楷体"/>
              </a:defRPr>
            </a:lvl4pPr>
            <a:lvl5pPr marL="2057400" indent="-228600">
              <a:lnSpc>
                <a:spcPts val="3200"/>
              </a:lnSpc>
              <a:spcBef>
                <a:spcPts val="400"/>
              </a:spcBef>
              <a:buFontTx/>
              <a:defRPr sz="2000">
                <a:solidFill>
                  <a:srgbClr val="DE071B"/>
                </a:solidFill>
                <a:latin typeface="华文楷体"/>
                <a:ea typeface="华文楷体"/>
                <a:cs typeface="华文楷体"/>
                <a:sym typeface="华文楷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" name="Shape 11"/>
          <p:cNvSpPr/>
          <p:nvPr/>
        </p:nvSpPr>
        <p:spPr>
          <a:xfrm>
            <a:off x="906474" y="4227934"/>
            <a:ext cx="1917421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广州视源电子科技股份有限公司</a:t>
            </a:r>
          </a:p>
          <a:p>
            <a:pPr algn="ctr">
              <a:defRPr sz="7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Guangzhou Shiyuan Electronics Co., Ltd</a:t>
            </a:r>
          </a:p>
        </p:txBody>
      </p:sp>
      <p:pic>
        <p:nvPicPr>
          <p:cNvPr id="17" name="image4.png" descr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9427" y="643196"/>
            <a:ext cx="1124190" cy="64334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幻灯片编号"/>
          <p:cNvSpPr>
            <a:spLocks noGrp="1"/>
          </p:cNvSpPr>
          <p:nvPr>
            <p:ph type="sldNum" sz="quarter" idx="2"/>
          </p:nvPr>
        </p:nvSpPr>
        <p:spPr>
          <a:xfrm>
            <a:off x="6289223" y="4632644"/>
            <a:ext cx="263978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6" name="正文级别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7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t="67499"/>
          <a:stretch>
            <a:fillRect/>
          </a:stretch>
        </p:blipFill>
        <p:spPr>
          <a:xfrm>
            <a:off x="428935" y="793065"/>
            <a:ext cx="8280004" cy="18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84368" y="307596"/>
            <a:ext cx="879768" cy="503469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标题文本"/>
          <p:cNvSpPr>
            <a:spLocks noGrp="1"/>
          </p:cNvSpPr>
          <p:nvPr>
            <p:ph type="title"/>
          </p:nvPr>
        </p:nvSpPr>
        <p:spPr>
          <a:xfrm>
            <a:off x="428935" y="248329"/>
            <a:ext cx="8231090" cy="49058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7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图像"/>
          <p:cNvSpPr>
            <a:spLocks noGrp="1"/>
          </p:cNvSpPr>
          <p:nvPr>
            <p:ph type="pic" sz="half" idx="13"/>
          </p:nvPr>
        </p:nvSpPr>
        <p:spPr>
          <a:xfrm>
            <a:off x="1578322" y="482203"/>
            <a:ext cx="5980659" cy="302716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5" name="标题文本"/>
          <p:cNvSpPr>
            <a:spLocks noGrp="1"/>
          </p:cNvSpPr>
          <p:nvPr>
            <p:ph type="title"/>
          </p:nvPr>
        </p:nvSpPr>
        <p:spPr>
          <a:xfrm>
            <a:off x="1558230" y="3589734"/>
            <a:ext cx="6027540" cy="642938"/>
          </a:xfrm>
          <a:prstGeom prst="rect">
            <a:avLst/>
          </a:prstGeom>
        </p:spPr>
        <p:txBody>
          <a:bodyPr lIns="26789" tIns="26789" rIns="26789" bIns="26789" anchor="b"/>
          <a:lstStyle>
            <a:lvl1pPr defTabSz="308074">
              <a:def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46" name="幻灯片编号"/>
          <p:cNvSpPr>
            <a:spLocks noGrp="1"/>
          </p:cNvSpPr>
          <p:nvPr>
            <p:ph type="sldNum" sz="quarter" idx="2"/>
          </p:nvPr>
        </p:nvSpPr>
        <p:spPr>
          <a:xfrm>
            <a:off x="7767423" y="4922677"/>
            <a:ext cx="151014" cy="140269"/>
          </a:xfrm>
          <a:prstGeom prst="rect">
            <a:avLst/>
          </a:prstGeom>
        </p:spPr>
        <p:txBody>
          <a:bodyPr lIns="26789" tIns="26789" rIns="26789" bIns="26789"/>
          <a:lstStyle>
            <a:lvl1pPr defTabSz="308074">
              <a:defRPr sz="6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jpe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 descr="image1.jpeg"/>
          <p:cNvPicPr>
            <a:picLocks noChangeAspect="1"/>
          </p:cNvPicPr>
          <p:nvPr/>
        </p:nvPicPr>
        <p:blipFill>
          <a:blip r:embed="rId6">
            <a:extLst/>
          </a:blip>
          <a:srcRect t="67499"/>
          <a:stretch>
            <a:fillRect/>
          </a:stretch>
        </p:blipFill>
        <p:spPr>
          <a:xfrm>
            <a:off x="428935" y="793065"/>
            <a:ext cx="8280004" cy="18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2.png" descr="image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84368" y="307596"/>
            <a:ext cx="879768" cy="50346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标题文本"/>
          <p:cNvSpPr>
            <a:spLocks noGrp="1"/>
          </p:cNvSpPr>
          <p:nvPr>
            <p:ph type="title"/>
          </p:nvPr>
        </p:nvSpPr>
        <p:spPr>
          <a:xfrm>
            <a:off x="428935" y="248329"/>
            <a:ext cx="8257866" cy="73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>
            <a:spLocks noGrp="1"/>
          </p:cNvSpPr>
          <p:nvPr>
            <p:ph type="body" idx="1"/>
          </p:nvPr>
        </p:nvSpPr>
        <p:spPr>
          <a:xfrm>
            <a:off x="428935" y="983704"/>
            <a:ext cx="8257866" cy="415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>
            <a:spLocks noGrp="1"/>
          </p:cNvSpPr>
          <p:nvPr>
            <p:ph type="sldNum" sz="quarter" idx="2"/>
          </p:nvPr>
        </p:nvSpPr>
        <p:spPr>
          <a:xfrm>
            <a:off x="8422824" y="4769563"/>
            <a:ext cx="263979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9pPr>
    </p:titleStyle>
    <p:bodyStyle>
      <a:lvl1pPr marL="342899" marR="0" indent="-342899" algn="l" defTabSz="914400" rtl="0" latinLnBrk="0">
        <a:lnSpc>
          <a:spcPct val="12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800100" marR="0" indent="-342900" algn="l" defTabSz="914400" rtl="0" latinLnBrk="0">
        <a:lnSpc>
          <a:spcPct val="12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1188719" marR="0" indent="-274319" algn="l" defTabSz="914400" rtl="0" latinLnBrk="0">
        <a:lnSpc>
          <a:spcPct val="12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1645920" marR="0" indent="-274319" algn="l" defTabSz="914400" rtl="0" latinLnBrk="0">
        <a:lnSpc>
          <a:spcPct val="12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2103120" marR="0" indent="-274320" algn="l" defTabSz="914400" rtl="0" latinLnBrk="0">
        <a:lnSpc>
          <a:spcPct val="12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2537460" marR="0" indent="-251460" algn="l" defTabSz="914400" rtl="0" latinLnBrk="0">
        <a:lnSpc>
          <a:spcPct val="12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2994660" marR="0" indent="-251460" algn="l" defTabSz="914400" rtl="0" latinLnBrk="0">
        <a:lnSpc>
          <a:spcPct val="12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3451859" marR="0" indent="-251460" algn="l" defTabSz="914400" rtl="0" latinLnBrk="0">
        <a:lnSpc>
          <a:spcPct val="12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3909059" marR="0" indent="-251459" algn="l" defTabSz="914400" rtl="0" latinLnBrk="0">
        <a:lnSpc>
          <a:spcPct val="12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hyperlink" Target="https://github.com/cvte-f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4" Type="http://schemas.openxmlformats.org/officeDocument/2006/relationships/image" Target="../media/image19.tif"/><Relationship Id="rId5" Type="http://schemas.openxmlformats.org/officeDocument/2006/relationships/image" Target="../media/image20.tif"/><Relationship Id="rId6" Type="http://schemas.openxmlformats.org/officeDocument/2006/relationships/image" Target="../media/image21.tif"/><Relationship Id="rId7" Type="http://schemas.openxmlformats.org/officeDocument/2006/relationships/image" Target="../media/image22.tif"/><Relationship Id="rId8" Type="http://schemas.openxmlformats.org/officeDocument/2006/relationships/image" Target="../media/image23.tif"/><Relationship Id="rId9" Type="http://schemas.openxmlformats.org/officeDocument/2006/relationships/image" Target="../media/image24.ti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4" Type="http://schemas.openxmlformats.org/officeDocument/2006/relationships/image" Target="../media/image19.tif"/><Relationship Id="rId5" Type="http://schemas.openxmlformats.org/officeDocument/2006/relationships/image" Target="../media/image20.tif"/><Relationship Id="rId6" Type="http://schemas.openxmlformats.org/officeDocument/2006/relationships/image" Target="../media/image21.tif"/><Relationship Id="rId7" Type="http://schemas.openxmlformats.org/officeDocument/2006/relationships/image" Target="../media/image22.tif"/><Relationship Id="rId8" Type="http://schemas.openxmlformats.org/officeDocument/2006/relationships/image" Target="../media/image25.tif"/><Relationship Id="rId9" Type="http://schemas.openxmlformats.org/officeDocument/2006/relationships/image" Target="../media/image23.tif"/><Relationship Id="rId10" Type="http://schemas.openxmlformats.org/officeDocument/2006/relationships/image" Target="../media/image24.ti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e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vte-fe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juejin.im/entry/5b10fc046fb9a01e4e5e52e4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zhihu.com/question/21176891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liushaojie@cvte.com" TargetMode="External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1200px-Node.js_logo.svg.png" descr="1200px-Node.js_logo.svg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2517407" y="1189035"/>
            <a:ext cx="4109023" cy="251335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EN_WEB小组…"/>
          <p:cNvSpPr/>
          <p:nvPr/>
        </p:nvSpPr>
        <p:spPr>
          <a:xfrm>
            <a:off x="641653" y="3632541"/>
            <a:ext cx="2447063" cy="65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16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r>
              <a:t>EN_WEB小组</a:t>
            </a:r>
          </a:p>
          <a:p>
            <a:pPr algn="ctr" defTabSz="821531">
              <a:defRPr sz="1600">
                <a:latin typeface="+mn-lt"/>
                <a:ea typeface="+mn-ea"/>
                <a:cs typeface="+mn-cs"/>
                <a:sym typeface="Helvetica Neue Light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3"/>
              </a:rPr>
              <a:t>https://github.com/cvte-fe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1" animBg="1" advAuto="0"/>
      <p:bldP spid="56" grpId="2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队列优先级实验"/>
          <p:cNvSpPr/>
          <p:nvPr/>
        </p:nvSpPr>
        <p:spPr>
          <a:xfrm>
            <a:off x="3649860" y="2367160"/>
            <a:ext cx="1844280" cy="409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 b="1"/>
            </a:lvl1pPr>
          </a:lstStyle>
          <a:p>
            <a:r>
              <a:t>队列优先级实验</a:t>
            </a:r>
          </a:p>
        </p:txBody>
      </p:sp>
      <p:sp>
        <p:nvSpPr>
          <p:cNvPr id="142" name="http://docs.libuv.org/en/v1.x/"/>
          <p:cNvSpPr/>
          <p:nvPr/>
        </p:nvSpPr>
        <p:spPr>
          <a:xfrm>
            <a:off x="6595149" y="4893219"/>
            <a:ext cx="1649080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http://docs.libuv.org/en/v1.x/</a:t>
            </a:r>
          </a:p>
        </p:txBody>
      </p:sp>
      <p:sp>
        <p:nvSpPr>
          <p:cNvPr id="143" name="https://jsblog.insiderattack.net/event-loop-and-the-big-picture-nodejs-event-loop-part-1-1cb67a182810"/>
          <p:cNvSpPr/>
          <p:nvPr/>
        </p:nvSpPr>
        <p:spPr>
          <a:xfrm>
            <a:off x="271747" y="4893219"/>
            <a:ext cx="5753720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https://jsblog.insiderattack.net/event-loop-and-the-big-picture-nodejs-event-loop-part-1-1cb67a182810</a:t>
            </a:r>
          </a:p>
        </p:txBody>
      </p:sp>
      <p:sp>
        <p:nvSpPr>
          <p:cNvPr id="144" name="Libuv做了什么"/>
          <p:cNvSpPr/>
          <p:nvPr/>
        </p:nvSpPr>
        <p:spPr>
          <a:xfrm>
            <a:off x="412991" y="1027870"/>
            <a:ext cx="1903334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200" b="1"/>
            </a:lvl1pPr>
          </a:lstStyle>
          <a:p>
            <a:r>
              <a:t>Libuv做了什么</a:t>
            </a:r>
          </a:p>
        </p:txBody>
      </p:sp>
      <p:sp>
        <p:nvSpPr>
          <p:cNvPr id="145" name="Libuv = Event Loop + OS I/O"/>
          <p:cNvSpPr/>
          <p:nvPr/>
        </p:nvSpPr>
        <p:spPr>
          <a:xfrm>
            <a:off x="2956186" y="1005721"/>
            <a:ext cx="3231627" cy="35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Libuv = Event Loop + OS I/O</a:t>
            </a:r>
          </a:p>
        </p:txBody>
      </p:sp>
      <p:sp>
        <p:nvSpPr>
          <p:cNvPr id="146" name="Part One 什么是Node.js ?"/>
          <p:cNvSpPr/>
          <p:nvPr/>
        </p:nvSpPr>
        <p:spPr>
          <a:xfrm>
            <a:off x="414434" y="278541"/>
            <a:ext cx="4314632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/>
            </a:lvl1pPr>
          </a:lstStyle>
          <a:p>
            <a:r>
              <a:t>Part One 什么是Node.js ?</a:t>
            </a:r>
          </a:p>
        </p:txBody>
      </p:sp>
      <p:sp>
        <p:nvSpPr>
          <p:cNvPr id="147" name="Event(事件)…"/>
          <p:cNvSpPr/>
          <p:nvPr/>
        </p:nvSpPr>
        <p:spPr>
          <a:xfrm>
            <a:off x="6231505" y="240540"/>
            <a:ext cx="2642943" cy="112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Event(事件)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I/O请求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Event Demultiplexer(事件分配器)</a:t>
            </a:r>
          </a:p>
          <a:p>
            <a:pPr lvl="2" defTabSz="308074">
              <a:defRPr sz="1400" b="1"/>
            </a:pPr>
            <a:r>
              <a:t>Evbent Queue(事件队列)</a:t>
            </a:r>
          </a:p>
        </p:txBody>
      </p:sp>
      <p:graphicFrame>
        <p:nvGraphicFramePr>
          <p:cNvPr id="148" name="表格"/>
          <p:cNvGraphicFramePr/>
          <p:nvPr/>
        </p:nvGraphicFramePr>
        <p:xfrm>
          <a:off x="1072200" y="2367267"/>
          <a:ext cx="1784349" cy="1621132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09347"/>
                <a:gridCol w="1475002"/>
              </a:tblGrid>
              <a:tr h="45720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序号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队列</a:t>
                      </a:r>
                    </a:p>
                  </a:txBody>
                  <a:tcPr marL="0" marR="0" marT="0" marB="0" anchor="ctr" horzOverflow="overflow"/>
                </a:tc>
              </a:tr>
              <a:tr h="29098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nextTick queue</a:t>
                      </a:r>
                    </a:p>
                  </a:txBody>
                  <a:tcPr marL="0" marR="0" marT="0" marB="0" anchor="ctr" horzOverflow="overflow"/>
                </a:tc>
              </a:tr>
              <a:tr h="29098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timer queue</a:t>
                      </a:r>
                    </a:p>
                  </a:txBody>
                  <a:tcPr marL="0" marR="0" marT="0" marB="0" anchor="ctr" horzOverflow="overflow"/>
                </a:tc>
              </a:tr>
              <a:tr h="29098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immediate queue</a:t>
                      </a:r>
                    </a:p>
                  </a:txBody>
                  <a:tcPr marL="0" marR="0" marT="0" marB="0" anchor="ctr" horzOverflow="overflow"/>
                </a:tc>
              </a:tr>
              <a:tr h="29098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…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149" name="1. 单个队列 -&gt; 多个队列"/>
          <p:cNvSpPr/>
          <p:nvPr/>
        </p:nvSpPr>
        <p:spPr>
          <a:xfrm>
            <a:off x="694212" y="1551528"/>
            <a:ext cx="2540327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/>
          </a:lstStyle>
          <a:p>
            <a:r>
              <a:t>1. 单个队列 -&gt; 多个队列</a:t>
            </a:r>
          </a:p>
        </p:txBody>
      </p:sp>
      <p:sp>
        <p:nvSpPr>
          <p:cNvPr id="150" name="2. 清空队列才进入下一tick"/>
          <p:cNvSpPr/>
          <p:nvPr/>
        </p:nvSpPr>
        <p:spPr>
          <a:xfrm>
            <a:off x="6029739" y="1551528"/>
            <a:ext cx="2779900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/>
          </a:lstStyle>
          <a:p>
            <a:r>
              <a:t>2. 清空队列才进入下一tick</a:t>
            </a:r>
          </a:p>
        </p:txBody>
      </p:sp>
      <p:graphicFrame>
        <p:nvGraphicFramePr>
          <p:cNvPr id="151" name="表格"/>
          <p:cNvGraphicFramePr/>
          <p:nvPr/>
        </p:nvGraphicFramePr>
        <p:xfrm>
          <a:off x="6660801" y="2533673"/>
          <a:ext cx="1784349" cy="2203098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09347"/>
                <a:gridCol w="1475002"/>
              </a:tblGrid>
              <a:tr h="45720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序号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队列</a:t>
                      </a:r>
                    </a:p>
                  </a:txBody>
                  <a:tcPr marL="0" marR="0" marT="0" marB="0" anchor="ctr" horzOverflow="overflow"/>
                </a:tc>
              </a:tr>
              <a:tr h="29098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nextTick queue</a:t>
                      </a:r>
                    </a:p>
                  </a:txBody>
                  <a:tcPr marL="0" marR="0" marT="0" marB="0" anchor="ctr" horzOverflow="overflow"/>
                </a:tc>
              </a:tr>
              <a:tr h="29098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timer queue</a:t>
                      </a:r>
                    </a:p>
                  </a:txBody>
                  <a:tcPr marL="0" marR="0" marT="0" marB="0" anchor="ctr" horzOverflow="overflow"/>
                </a:tc>
              </a:tr>
              <a:tr h="29098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nextTick queue</a:t>
                      </a:r>
                    </a:p>
                  </a:txBody>
                  <a:tcPr marL="0" marR="0" marT="0" marB="0" anchor="ctr" horzOverflow="overflow"/>
                </a:tc>
              </a:tr>
              <a:tr h="29098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immediate queue</a:t>
                      </a:r>
                    </a:p>
                  </a:txBody>
                  <a:tcPr marL="0" marR="0" marT="0" marB="0" anchor="ctr" horzOverflow="overflow"/>
                </a:tc>
              </a:tr>
              <a:tr h="29098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nextTick queue</a:t>
                      </a:r>
                    </a:p>
                  </a:txBody>
                  <a:tcPr marL="0" marR="0" marT="0" marB="0" anchor="ctr" horzOverflow="overflow"/>
                </a:tc>
              </a:tr>
              <a:tr h="29098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…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152" name="3. 特殊队列 (插队)"/>
          <p:cNvSpPr/>
          <p:nvPr/>
        </p:nvSpPr>
        <p:spPr>
          <a:xfrm>
            <a:off x="6034764" y="2039426"/>
            <a:ext cx="1911906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r>
              <a:t>3. 特殊队列 (插队)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1" animBg="1" advAuto="0"/>
      <p:bldP spid="148" grpId="3" animBg="1" advAuto="0"/>
      <p:bldP spid="149" grpId="2" animBg="1" advAuto="0"/>
      <p:bldP spid="150" grpId="4" animBg="1" advAuto="0"/>
      <p:bldP spid="151" grpId="6" animBg="1" advAuto="0"/>
      <p:bldP spid="152" grpId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vent Queue"/>
          <p:cNvSpPr/>
          <p:nvPr/>
        </p:nvSpPr>
        <p:spPr>
          <a:xfrm>
            <a:off x="5802753" y="1374308"/>
            <a:ext cx="1609837" cy="36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 b="1"/>
            </a:lvl1pPr>
          </a:lstStyle>
          <a:p>
            <a:r>
              <a:t>Event Queue</a:t>
            </a:r>
          </a:p>
        </p:txBody>
      </p:sp>
      <p:sp>
        <p:nvSpPr>
          <p:cNvPr id="155" name="http://docs.libuv.org/en/v1.x/"/>
          <p:cNvSpPr/>
          <p:nvPr/>
        </p:nvSpPr>
        <p:spPr>
          <a:xfrm>
            <a:off x="6595149" y="4893219"/>
            <a:ext cx="1649080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http://docs.libuv.org/en/v1.x/</a:t>
            </a:r>
          </a:p>
        </p:txBody>
      </p:sp>
      <p:grpSp>
        <p:nvGrpSpPr>
          <p:cNvPr id="158" name="pasted-image.tiff"/>
          <p:cNvGrpSpPr/>
          <p:nvPr/>
        </p:nvGrpSpPr>
        <p:grpSpPr>
          <a:xfrm>
            <a:off x="4192080" y="1755595"/>
            <a:ext cx="4831183" cy="2738761"/>
            <a:chOff x="0" y="0"/>
            <a:chExt cx="4831181" cy="2738760"/>
          </a:xfrm>
        </p:grpSpPr>
        <p:pic>
          <p:nvPicPr>
            <p:cNvPr id="157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3500" y="63500"/>
              <a:ext cx="4704182" cy="25990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6" name="pasted-image.tiff" descr="pasted-image.tiff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831182" cy="2738761"/>
            </a:xfrm>
            <a:prstGeom prst="rect">
              <a:avLst/>
            </a:prstGeom>
            <a:effectLst/>
          </p:spPr>
        </p:pic>
      </p:grpSp>
      <p:sp>
        <p:nvSpPr>
          <p:cNvPr id="159" name="https://jsblog.insiderattack.net/event-loop-and-the-big-picture-nodejs-event-loop-part-1-1cb67a182810"/>
          <p:cNvSpPr/>
          <p:nvPr/>
        </p:nvSpPr>
        <p:spPr>
          <a:xfrm>
            <a:off x="271747" y="4893219"/>
            <a:ext cx="5753720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https://jsblog.insiderattack.net/event-loop-and-the-big-picture-nodejs-event-loop-part-1-1cb67a182810</a:t>
            </a:r>
          </a:p>
        </p:txBody>
      </p:sp>
      <p:sp>
        <p:nvSpPr>
          <p:cNvPr id="160" name="Expired timers and intervals queue — consists of callbacks of expired timers added using setTimeout or interval functions added using setInterval.…"/>
          <p:cNvSpPr/>
          <p:nvPr/>
        </p:nvSpPr>
        <p:spPr>
          <a:xfrm>
            <a:off x="144574" y="1525943"/>
            <a:ext cx="4123425" cy="3501786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	Expired timers and intervals queue</a:t>
            </a:r>
            <a:r>
              <a:t> — consists of callbacks of expired timers added using </a:t>
            </a:r>
            <a:r>
              <a:rPr>
                <a:latin typeface="Menlo"/>
                <a:ea typeface="Menlo"/>
                <a:cs typeface="Menlo"/>
                <a:sym typeface="Menlo"/>
              </a:rPr>
              <a:t>setTimeout</a:t>
            </a:r>
            <a:r>
              <a:t> or interval functions added using </a:t>
            </a:r>
            <a:r>
              <a:rPr>
                <a:latin typeface="Menlo"/>
                <a:ea typeface="Menlo"/>
                <a:cs typeface="Menlo"/>
                <a:sym typeface="Menlo"/>
              </a:rPr>
              <a:t>setInterval</a:t>
            </a:r>
            <a:r>
              <a:t>.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	IO Events Queue</a:t>
            </a:r>
            <a:r>
              <a:t> — Completed IO events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	Immediates Queue</a:t>
            </a:r>
            <a:r>
              <a:t> — Callbacks added using </a:t>
            </a:r>
            <a:r>
              <a:rPr>
                <a:latin typeface="Menlo"/>
                <a:ea typeface="Menlo"/>
                <a:cs typeface="Menlo"/>
                <a:sym typeface="Menlo"/>
              </a:rPr>
              <a:t>setImmediate</a:t>
            </a:r>
            <a:r>
              <a:t> function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	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Close Handlers Queue</a:t>
            </a:r>
            <a:r>
              <a:t>— Any </a:t>
            </a:r>
            <a:r>
              <a:rPr>
                <a:latin typeface="Menlo"/>
                <a:ea typeface="Menlo"/>
                <a:cs typeface="Menlo"/>
                <a:sym typeface="Menlo"/>
              </a:rPr>
              <a:t>close</a:t>
            </a:r>
            <a:r>
              <a:t> event handlers.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	Next Ticks Queue</a:t>
            </a:r>
            <a:r>
              <a:t> — Callbacks added using </a:t>
            </a:r>
            <a:r>
              <a:rPr>
                <a:latin typeface="Menlo"/>
                <a:ea typeface="Menlo"/>
                <a:cs typeface="Menlo"/>
                <a:sym typeface="Menlo"/>
              </a:rPr>
              <a:t>process.nextTick</a:t>
            </a:r>
            <a:r>
              <a:t> function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	Other Microtasks Queue</a:t>
            </a:r>
            <a:r>
              <a:t> — Includes other microtasks such as resolved promise callbacks</a:t>
            </a:r>
          </a:p>
        </p:txBody>
      </p:sp>
      <p:sp>
        <p:nvSpPr>
          <p:cNvPr id="161" name="Libuv做了什么"/>
          <p:cNvSpPr/>
          <p:nvPr/>
        </p:nvSpPr>
        <p:spPr>
          <a:xfrm>
            <a:off x="412991" y="1027870"/>
            <a:ext cx="1903334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200" b="1"/>
            </a:lvl1pPr>
          </a:lstStyle>
          <a:p>
            <a:r>
              <a:t>Libuv做了什么</a:t>
            </a:r>
          </a:p>
        </p:txBody>
      </p:sp>
      <p:sp>
        <p:nvSpPr>
          <p:cNvPr id="162" name="Libuv = Event Loop + OS I/O"/>
          <p:cNvSpPr/>
          <p:nvPr/>
        </p:nvSpPr>
        <p:spPr>
          <a:xfrm>
            <a:off x="2956186" y="1005721"/>
            <a:ext cx="3231627" cy="35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Libuv = Event Loop + OS I/O</a:t>
            </a:r>
          </a:p>
        </p:txBody>
      </p:sp>
      <p:sp>
        <p:nvSpPr>
          <p:cNvPr id="163" name="Part One 什么是Node.js ?"/>
          <p:cNvSpPr/>
          <p:nvPr/>
        </p:nvSpPr>
        <p:spPr>
          <a:xfrm>
            <a:off x="414434" y="278541"/>
            <a:ext cx="4314632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/>
            </a:lvl1pPr>
          </a:lstStyle>
          <a:p>
            <a:r>
              <a:t>Part One 什么是Node.js ?</a:t>
            </a:r>
          </a:p>
        </p:txBody>
      </p:sp>
      <p:sp>
        <p:nvSpPr>
          <p:cNvPr id="164" name="Event(事件)…"/>
          <p:cNvSpPr/>
          <p:nvPr/>
        </p:nvSpPr>
        <p:spPr>
          <a:xfrm>
            <a:off x="6231505" y="240540"/>
            <a:ext cx="2642943" cy="112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Event(事件)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I/O请求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Event Demultiplexer(事件分配器)</a:t>
            </a:r>
          </a:p>
          <a:p>
            <a:pPr lvl="2" defTabSz="308074">
              <a:defRPr sz="1400" b="1"/>
            </a:pPr>
            <a:r>
              <a:t>Evbent Queue(事件队列)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 advAuto="0"/>
      <p:bldP spid="160" grpId="2" animBg="1" advAuto="0"/>
      <p:bldP spid="162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JavaScript runtime built on Chrome's V8 JavaScript engine…"/>
          <p:cNvSpPr/>
          <p:nvPr/>
        </p:nvSpPr>
        <p:spPr>
          <a:xfrm>
            <a:off x="1668361" y="2025427"/>
            <a:ext cx="5807278" cy="849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/>
          <a:p>
            <a:pPr algn="ctr" defTabSz="241101">
              <a:lnSpc>
                <a:spcPts val="3100"/>
              </a:lnSpc>
              <a:defRPr sz="16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rPr dirty="0"/>
              <a:t>JavaScript runtime built on Chrome's V8 JavaScript </a:t>
            </a:r>
            <a:r>
              <a:rPr dirty="0" smtClean="0"/>
              <a:t>engine</a:t>
            </a:r>
          </a:p>
          <a:p>
            <a:pPr algn="ctr" defTabSz="241101">
              <a:lnSpc>
                <a:spcPts val="3100"/>
              </a:lnSpc>
              <a:defRPr sz="16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rPr dirty="0" smtClean="0"/>
              <a:t>Node.js </a:t>
            </a:r>
            <a:r>
              <a:rPr dirty="0"/>
              <a:t>= V8 + Libuv</a:t>
            </a:r>
          </a:p>
        </p:txBody>
      </p:sp>
      <p:sp>
        <p:nvSpPr>
          <p:cNvPr id="167" name="Part One 什么是Node.js ?"/>
          <p:cNvSpPr/>
          <p:nvPr/>
        </p:nvSpPr>
        <p:spPr>
          <a:xfrm>
            <a:off x="2262957" y="1265761"/>
            <a:ext cx="4618086" cy="586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 defTabSz="308074">
              <a:defRPr sz="30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Part One 什么是Node.js ?</a:t>
            </a:r>
          </a:p>
        </p:txBody>
      </p:sp>
      <p:sp>
        <p:nvSpPr>
          <p:cNvPr id="168" name="Part Two Node.js的特点"/>
          <p:cNvSpPr/>
          <p:nvPr/>
        </p:nvSpPr>
        <p:spPr>
          <a:xfrm>
            <a:off x="2372685" y="3047304"/>
            <a:ext cx="4398630" cy="586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 defTabSz="308074">
              <a:defRPr sz="30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rPr dirty="0"/>
              <a:t>Part Two Node.js的特点 </a:t>
            </a:r>
          </a:p>
        </p:txBody>
      </p:sp>
      <p:sp>
        <p:nvSpPr>
          <p:cNvPr id="169" name="Node.js 有什么用?"/>
          <p:cNvSpPr/>
          <p:nvPr/>
        </p:nvSpPr>
        <p:spPr>
          <a:xfrm>
            <a:off x="3691212" y="3620959"/>
            <a:ext cx="1761576" cy="25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 defTabSz="241101">
              <a:lnSpc>
                <a:spcPts val="3100"/>
              </a:lnSpc>
              <a:defRPr sz="1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Node.js 有什么用?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I/O对比实验"/>
          <p:cNvSpPr/>
          <p:nvPr/>
        </p:nvSpPr>
        <p:spPr>
          <a:xfrm>
            <a:off x="3766040" y="2405260"/>
            <a:ext cx="1611920" cy="332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241101">
              <a:lnSpc>
                <a:spcPts val="3900"/>
              </a:lnSpc>
              <a:defRPr sz="22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I/O对比实验</a:t>
            </a:r>
          </a:p>
        </p:txBody>
      </p:sp>
      <p:sp>
        <p:nvSpPr>
          <p:cNvPr id="172" name="Part Two Node.js的特点"/>
          <p:cNvSpPr/>
          <p:nvPr/>
        </p:nvSpPr>
        <p:spPr>
          <a:xfrm>
            <a:off x="411627" y="278541"/>
            <a:ext cx="4109807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Part Two Node.js的特点 </a:t>
            </a:r>
          </a:p>
        </p:txBody>
      </p:sp>
      <p:sp>
        <p:nvSpPr>
          <p:cNvPr id="173" name="https://github.com/cvte-fe/nodejs-group"/>
          <p:cNvSpPr/>
          <p:nvPr/>
        </p:nvSpPr>
        <p:spPr>
          <a:xfrm>
            <a:off x="3437008" y="4830783"/>
            <a:ext cx="2269984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https://github.com/cvte-fe/nodejs-group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DEMO 对比"/>
          <p:cNvSpPr/>
          <p:nvPr/>
        </p:nvSpPr>
        <p:spPr>
          <a:xfrm>
            <a:off x="3837755" y="2729187"/>
            <a:ext cx="1366251" cy="40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DEMO 对比</a:t>
            </a:r>
          </a:p>
        </p:txBody>
      </p:sp>
      <p:graphicFrame>
        <p:nvGraphicFramePr>
          <p:cNvPr id="176" name="多线程编程模式"/>
          <p:cNvGraphicFramePr/>
          <p:nvPr/>
        </p:nvGraphicFramePr>
        <p:xfrm>
          <a:off x="216095" y="1374971"/>
          <a:ext cx="3401398" cy="3504892"/>
        </p:xfrm>
        <a:graphic>
          <a:graphicData uri="http://schemas.openxmlformats.org/drawingml/2006/table">
            <a:tbl>
              <a:tblPr firstCol="1" bandRow="1">
                <a:tableStyleId>{4C3C2611-4C71-4FC5-86AE-919BDF0F9419}</a:tableStyleId>
              </a:tblPr>
              <a:tblGrid>
                <a:gridCol w="2243896"/>
                <a:gridCol w="458260"/>
                <a:gridCol w="699242"/>
              </a:tblGrid>
              <a:tr h="215900">
                <a:tc gridSpan="3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ym typeface="Helvetica Neue"/>
                        </a:rPr>
                        <a:t>多线程编程模式</a:t>
                      </a:r>
                    </a:p>
                  </a:txBody>
                  <a:tcPr marL="0" marR="0" marT="0" marB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Transactions:    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500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hits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Availability:    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100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%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Elapsed time:    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olidFill>
                            <a:srgbClr val="EC5D57"/>
                          </a:solidFill>
                          <a:sym typeface="Helvetica Neue"/>
                        </a:rPr>
                        <a:t>9.42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secs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Data transferred: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0.01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MB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Response time:   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5.1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secs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Transaction rate: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olidFill>
                            <a:srgbClr val="EC5D57"/>
                          </a:solidFill>
                          <a:sym typeface="Helvetica Neue"/>
                        </a:rPr>
                        <a:t>53.08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trans/sec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Throughput:      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0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MB/sec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Concurrency:     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270.5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Successful transactions: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500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Failed transactions: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0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Longest transaction: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8.5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Shortest transaction: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3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Memory: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olidFill>
                            <a:srgbClr val="EC5D57"/>
                          </a:solidFill>
                          <a:sym typeface="Helvetica Neue"/>
                        </a:rPr>
                        <a:t>360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MB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Thread: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226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7" name="事件驱动编程模式"/>
          <p:cNvGraphicFramePr/>
          <p:nvPr/>
        </p:nvGraphicFramePr>
        <p:xfrm>
          <a:off x="5389626" y="1374971"/>
          <a:ext cx="3538277" cy="3504892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273463"/>
                <a:gridCol w="556358"/>
                <a:gridCol w="708456"/>
              </a:tblGrid>
              <a:tr h="215900">
                <a:tc gridSpan="3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ym typeface="Helvetica Neue"/>
                        </a:rPr>
                        <a:t>事件驱动编程模式</a:t>
                      </a:r>
                    </a:p>
                  </a:txBody>
                  <a:tcPr marL="0" marR="0" marT="0" marB="0" horzOverflow="overflow">
                    <a:lnL/>
                    <a:lnR/>
                    <a:lnT/>
                    <a:lnB w="12700">
                      <a:solidFill>
                        <a:srgbClr val="FFFFFF"/>
                      </a:solidFill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Transactions:                 </a:t>
                      </a:r>
                    </a:p>
                  </a:txBody>
                  <a:tcPr marL="0" marR="0" marT="0" marB="0" horzOverflow="overflow"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500</a:t>
                      </a:r>
                    </a:p>
                  </a:txBody>
                  <a:tcPr marL="0" marR="0" marT="0" marB="0" horzOverflow="overflow"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hits</a:t>
                      </a:r>
                    </a:p>
                  </a:txBody>
                  <a:tcPr marL="0" marR="0" marT="0" marB="0" horzOverflow="overflow"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Availability:                 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100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%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Elapsed time:    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olidFill>
                            <a:srgbClr val="01932E"/>
                          </a:solidFill>
                          <a:sym typeface="Helvetica Neue"/>
                        </a:rPr>
                        <a:t>4.19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secs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Data transferred: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0.01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MB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Response time:   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3.11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secs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Transaction rate: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olidFill>
                            <a:srgbClr val="01932E"/>
                          </a:solidFill>
                          <a:sym typeface="Helvetica Neue"/>
                        </a:rPr>
                        <a:t>119.33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trans/sec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Throughput:      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0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MB/sec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Concurrency:     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371.17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Successful transactions: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500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Failed transactions: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0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Longest transaction: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3.27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Shortest transaction: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3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Menory: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olidFill>
                            <a:srgbClr val="01932E"/>
                          </a:solidFill>
                          <a:sym typeface="Helvetica Neue"/>
                        </a:rPr>
                        <a:t>22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MB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Thread: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6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</a:tbl>
          </a:graphicData>
        </a:graphic>
      </p:graphicFrame>
      <p:sp>
        <p:nvSpPr>
          <p:cNvPr id="178" name="1. 内存开销…"/>
          <p:cNvSpPr/>
          <p:nvPr/>
        </p:nvSpPr>
        <p:spPr>
          <a:xfrm>
            <a:off x="3784850" y="3393527"/>
            <a:ext cx="1443772" cy="903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/>
          <a:p>
            <a:pPr defTabSz="308074">
              <a:defRPr sz="1600">
                <a:latin typeface="+mn-lt"/>
                <a:ea typeface="+mn-ea"/>
                <a:cs typeface="+mn-cs"/>
                <a:sym typeface="Helvetica Neue Light"/>
              </a:defRPr>
            </a:pPr>
            <a:r>
              <a:t>1. 内存开销</a:t>
            </a:r>
          </a:p>
          <a:p>
            <a:pPr defTabSz="308074">
              <a:defRPr sz="1600">
                <a:latin typeface="+mn-lt"/>
                <a:ea typeface="+mn-ea"/>
                <a:cs typeface="+mn-cs"/>
                <a:sym typeface="Helvetica Neue Light"/>
              </a:defRPr>
            </a:pPr>
            <a:r>
              <a:t>2. Context切换</a:t>
            </a:r>
          </a:p>
          <a:p>
            <a:pPr defTabSz="308074">
              <a:defRPr sz="1600">
                <a:latin typeface="+mn-lt"/>
                <a:ea typeface="+mn-ea"/>
                <a:cs typeface="+mn-cs"/>
                <a:sym typeface="Helvetica Neue Light"/>
              </a:defRPr>
            </a:pPr>
            <a:r>
              <a:t>3. 锁的竞争</a:t>
            </a:r>
          </a:p>
        </p:txBody>
      </p:sp>
      <p:sp>
        <p:nvSpPr>
          <p:cNvPr id="179" name="https://github.com/cvte-fe/nodejs-group"/>
          <p:cNvSpPr/>
          <p:nvPr/>
        </p:nvSpPr>
        <p:spPr>
          <a:xfrm>
            <a:off x="3437008" y="4906007"/>
            <a:ext cx="2269984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https://github.com/cvte-fe/nodejs-group</a:t>
            </a:r>
          </a:p>
        </p:txBody>
      </p:sp>
      <p:sp>
        <p:nvSpPr>
          <p:cNvPr id="180" name="编程模式"/>
          <p:cNvSpPr/>
          <p:nvPr/>
        </p:nvSpPr>
        <p:spPr>
          <a:xfrm>
            <a:off x="3912704" y="2354131"/>
            <a:ext cx="1082279" cy="40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编程模式</a:t>
            </a:r>
          </a:p>
        </p:txBody>
      </p:sp>
      <p:sp>
        <p:nvSpPr>
          <p:cNvPr id="181" name="Part Two Node.js的特点"/>
          <p:cNvSpPr/>
          <p:nvPr/>
        </p:nvSpPr>
        <p:spPr>
          <a:xfrm>
            <a:off x="411627" y="278541"/>
            <a:ext cx="4109807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Part Two Node.js的特点 </a:t>
            </a:r>
          </a:p>
        </p:txBody>
      </p:sp>
      <p:sp>
        <p:nvSpPr>
          <p:cNvPr id="182" name="事件驱动带来的I/O密集型优势"/>
          <p:cNvSpPr/>
          <p:nvPr/>
        </p:nvSpPr>
        <p:spPr>
          <a:xfrm>
            <a:off x="470153" y="872483"/>
            <a:ext cx="3822532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200" b="1"/>
            </a:lvl1pPr>
          </a:lstStyle>
          <a:p>
            <a:r>
              <a:t>事件驱动带来的I/O密集型优势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1" animBg="1" advAuto="0"/>
      <p:bldP spid="176" grpId="2" animBg="1" advAuto="0"/>
      <p:bldP spid="177" grpId="3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art Two Node.js的特点"/>
          <p:cNvSpPr/>
          <p:nvPr/>
        </p:nvSpPr>
        <p:spPr>
          <a:xfrm>
            <a:off x="411627" y="278541"/>
            <a:ext cx="4109807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Part Two Node.js的特点 </a:t>
            </a:r>
          </a:p>
        </p:txBody>
      </p:sp>
      <p:sp>
        <p:nvSpPr>
          <p:cNvPr id="185" name="麦当劳…"/>
          <p:cNvSpPr/>
          <p:nvPr/>
        </p:nvSpPr>
        <p:spPr>
          <a:xfrm>
            <a:off x="4080924" y="1973460"/>
            <a:ext cx="982152" cy="1196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algn="ctr" defTabSz="308074">
              <a:defRPr sz="2200">
                <a:latin typeface="+mn-lt"/>
                <a:ea typeface="+mn-ea"/>
                <a:cs typeface="+mn-cs"/>
                <a:sym typeface="Helvetica Neue Light"/>
              </a:defRPr>
            </a:pPr>
            <a:r>
              <a:t>麦当劳</a:t>
            </a:r>
          </a:p>
          <a:p>
            <a:pPr algn="ctr" defTabSz="308074">
              <a:defRPr sz="2200">
                <a:latin typeface="+mn-lt"/>
                <a:ea typeface="+mn-ea"/>
                <a:cs typeface="+mn-cs"/>
                <a:sym typeface="Helvetica Neue Light"/>
              </a:defRPr>
            </a:pPr>
            <a:r>
              <a:t>与</a:t>
            </a:r>
          </a:p>
          <a:p>
            <a:pPr algn="ctr" defTabSz="308074">
              <a:defRPr sz="2200">
                <a:latin typeface="+mn-lt"/>
                <a:ea typeface="+mn-ea"/>
                <a:cs typeface="+mn-cs"/>
                <a:sym typeface="Helvetica Neue Light"/>
              </a:defRPr>
            </a:pPr>
            <a:r>
              <a:t>多线程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image.tiff" descr="pasted-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22" y="2382582"/>
            <a:ext cx="6103035" cy="668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5969" y="1383240"/>
            <a:ext cx="361407" cy="391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4742" y="2544471"/>
            <a:ext cx="488550" cy="377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85468" y="192302"/>
            <a:ext cx="701213" cy="136769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介绍环境…"/>
          <p:cNvSpPr/>
          <p:nvPr/>
        </p:nvSpPr>
        <p:spPr>
          <a:xfrm>
            <a:off x="8315213" y="1667316"/>
            <a:ext cx="803615" cy="3469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/>
          <a:p>
            <a:pPr algn="ctr" defTabSz="308074">
              <a:defRPr sz="11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r>
              <a:t>介绍环境</a:t>
            </a:r>
          </a:p>
          <a:p>
            <a:pPr algn="ctr" defTabSz="308074">
              <a:defRPr sz="11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r>
              <a:t>端口</a:t>
            </a:r>
          </a:p>
          <a:p>
            <a:pPr algn="ctr" defTabSz="308074">
              <a:defRPr sz="11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r>
              <a:t>底层</a:t>
            </a:r>
          </a:p>
          <a:p>
            <a:pPr algn="ctr" defTabSz="308074">
              <a:defRPr sz="11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algn="ctr" defTabSz="308074">
              <a:defRPr sz="11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r>
              <a:t>主线程</a:t>
            </a:r>
          </a:p>
          <a:p>
            <a:pPr algn="ctr" defTabSz="308074">
              <a:defRPr sz="11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r>
              <a:t>等待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回调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创建线程</a:t>
            </a:r>
          </a:p>
          <a:p>
            <a:pPr algn="ctr" defTabSz="308074">
              <a:defRPr sz="11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r>
              <a:t>多线程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释放线程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内存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线程池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需求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共享内存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线程不安全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原子操作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锁</a:t>
            </a:r>
          </a:p>
        </p:txBody>
      </p:sp>
      <p:sp>
        <p:nvSpPr>
          <p:cNvPr id="192" name="多线程模式"/>
          <p:cNvSpPr/>
          <p:nvPr/>
        </p:nvSpPr>
        <p:spPr>
          <a:xfrm>
            <a:off x="255048" y="2583903"/>
            <a:ext cx="1212454" cy="374255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ffectLst>
            <a:outerShdw dist="12700" dir="2700000" rotWithShape="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b="1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多线程模式</a:t>
            </a:r>
          </a:p>
        </p:txBody>
      </p:sp>
      <p:pic>
        <p:nvPicPr>
          <p:cNvPr id="193" name="pasted-image.tiff" descr="pasted-image.tif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7388" y="-373662"/>
            <a:ext cx="2718664" cy="1815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13651" y="291972"/>
            <a:ext cx="452590" cy="483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tiff" descr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98386" y="958570"/>
            <a:ext cx="701218" cy="1424012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96" name="pasted-image.tiff" descr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361245" y="1463196"/>
            <a:ext cx="452728" cy="91938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97" name="pasted-image.tiff" descr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014742" y="1467812"/>
            <a:ext cx="452728" cy="91938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98" name="pasted-image.tiff" descr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04801" y="1463196"/>
            <a:ext cx="452728" cy="91938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99" name="pasted-image.tiff" descr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65460" y="4419541"/>
            <a:ext cx="701213" cy="70121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200" name="pasted-image.tiff" descr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064247" y="4419540"/>
            <a:ext cx="701213" cy="70121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201" name="pasted-image.tiff" descr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363034" y="3050711"/>
            <a:ext cx="701213" cy="70121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art Two Node.js的特点"/>
          <p:cNvSpPr/>
          <p:nvPr/>
        </p:nvSpPr>
        <p:spPr>
          <a:xfrm>
            <a:off x="411627" y="278541"/>
            <a:ext cx="4109807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Part Two Node.js的特点 </a:t>
            </a:r>
          </a:p>
        </p:txBody>
      </p:sp>
      <p:sp>
        <p:nvSpPr>
          <p:cNvPr id="204" name="麦当劳…"/>
          <p:cNvSpPr/>
          <p:nvPr/>
        </p:nvSpPr>
        <p:spPr>
          <a:xfrm>
            <a:off x="3980060" y="1973460"/>
            <a:ext cx="1183880" cy="1196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algn="ctr" defTabSz="308074">
              <a:defRPr sz="2200">
                <a:latin typeface="+mn-lt"/>
                <a:ea typeface="+mn-ea"/>
                <a:cs typeface="+mn-cs"/>
                <a:sym typeface="Helvetica Neue Light"/>
              </a:defRPr>
            </a:pPr>
            <a:r>
              <a:t>麦当劳</a:t>
            </a:r>
          </a:p>
          <a:p>
            <a:pPr algn="ctr" defTabSz="308074">
              <a:defRPr sz="2200">
                <a:latin typeface="+mn-lt"/>
                <a:ea typeface="+mn-ea"/>
                <a:cs typeface="+mn-cs"/>
                <a:sym typeface="Helvetica Neue Light"/>
              </a:defRPr>
            </a:pPr>
            <a:r>
              <a:t>与</a:t>
            </a:r>
          </a:p>
          <a:p>
            <a:pPr algn="ctr" defTabSz="308074">
              <a:defRPr sz="2200">
                <a:latin typeface="+mn-lt"/>
                <a:ea typeface="+mn-ea"/>
                <a:cs typeface="+mn-cs"/>
                <a:sym typeface="Helvetica Neue Light"/>
              </a:defRPr>
            </a:pPr>
            <a:r>
              <a:t>事件驱动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asted-image.tiff" descr="pasted-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22" y="2382582"/>
            <a:ext cx="6103035" cy="668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4331" y="225234"/>
            <a:ext cx="361407" cy="391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72695" y="249458"/>
            <a:ext cx="488550" cy="377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85468" y="192302"/>
            <a:ext cx="701213" cy="136769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事件驱动模式"/>
          <p:cNvSpPr/>
          <p:nvPr/>
        </p:nvSpPr>
        <p:spPr>
          <a:xfrm>
            <a:off x="277581" y="2578586"/>
            <a:ext cx="1441054" cy="374255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ffectLst>
            <a:outerShdw dist="12700" dir="2700000" rotWithShape="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b="1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事件驱动模式</a:t>
            </a:r>
          </a:p>
        </p:txBody>
      </p:sp>
      <p:pic>
        <p:nvPicPr>
          <p:cNvPr id="211" name="pasted-image.tiff" descr="pasted-image.tif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9155" y="113101"/>
            <a:ext cx="2718664" cy="1815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88245" y="179271"/>
            <a:ext cx="452590" cy="483874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介绍环境…"/>
          <p:cNvSpPr/>
          <p:nvPr/>
        </p:nvSpPr>
        <p:spPr>
          <a:xfrm>
            <a:off x="8315212" y="2059501"/>
            <a:ext cx="803616" cy="2457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/>
          <a:p>
            <a:pPr algn="ctr" defTabSz="308074">
              <a:defRPr sz="11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r>
              <a:t>介绍环境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端口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事件分配器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主线程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回调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事件分配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事件队列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生产/消费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事件循环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单线程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CPU密集</a:t>
            </a:r>
          </a:p>
        </p:txBody>
      </p:sp>
      <p:pic>
        <p:nvPicPr>
          <p:cNvPr id="214" name="pasted-image.tiff" descr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740835" y="958570"/>
            <a:ext cx="1000907" cy="1014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asted-image.tiff" descr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41252" y="958570"/>
            <a:ext cx="701218" cy="1424012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216" name="pasted-image.tiff" descr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967868" y="167196"/>
            <a:ext cx="452728" cy="91938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217" name="pasted-image.tiff" descr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094868" y="294196"/>
            <a:ext cx="452728" cy="91938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218" name="pasted-image.tiff" descr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221868" y="421196"/>
            <a:ext cx="452728" cy="91938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219" name="pasted-image.tiff" descr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74297" y="3832390"/>
            <a:ext cx="701213" cy="70121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220" name="pasted-image.tiff" descr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01297" y="3959390"/>
            <a:ext cx="701213" cy="70121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221" name="pasted-image.tiff" descr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28297" y="4086390"/>
            <a:ext cx="701213" cy="70121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善于处理I/O密集型…"/>
          <p:cNvSpPr/>
          <p:nvPr/>
        </p:nvSpPr>
        <p:spPr>
          <a:xfrm>
            <a:off x="641066" y="2467691"/>
            <a:ext cx="2357105" cy="772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308074">
              <a:defRPr sz="20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r>
              <a:t>善于处理I/O密集型</a:t>
            </a:r>
          </a:p>
          <a:p>
            <a:pPr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pPr>
            <a:r>
              <a:t>那么对于CPU密集型</a:t>
            </a:r>
          </a:p>
        </p:txBody>
      </p:sp>
      <p:grpSp>
        <p:nvGrpSpPr>
          <p:cNvPr id="226" name="pasted-image.png"/>
          <p:cNvGrpSpPr/>
          <p:nvPr/>
        </p:nvGrpSpPr>
        <p:grpSpPr>
          <a:xfrm rot="16200000">
            <a:off x="4215268" y="219175"/>
            <a:ext cx="3772232" cy="5883949"/>
            <a:chOff x="0" y="0"/>
            <a:chExt cx="3772231" cy="5883947"/>
          </a:xfrm>
        </p:grpSpPr>
        <p:pic>
          <p:nvPicPr>
            <p:cNvPr id="225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3499" y="63500"/>
              <a:ext cx="3645233" cy="574424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4" name="pasted-image.png" descr="pasted-image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3772233" cy="5883948"/>
            </a:xfrm>
            <a:prstGeom prst="rect">
              <a:avLst/>
            </a:prstGeom>
            <a:effectLst/>
          </p:spPr>
        </p:pic>
      </p:grpSp>
      <p:sp>
        <p:nvSpPr>
          <p:cNvPr id="227" name="https://item.jd.com/11355978.html"/>
          <p:cNvSpPr/>
          <p:nvPr/>
        </p:nvSpPr>
        <p:spPr>
          <a:xfrm>
            <a:off x="53611" y="4896604"/>
            <a:ext cx="1983217" cy="202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https://item.jd.com/11355978.html</a:t>
            </a:r>
          </a:p>
        </p:txBody>
      </p:sp>
      <p:sp>
        <p:nvSpPr>
          <p:cNvPr id="228" name="Part Two Node.js的特点"/>
          <p:cNvSpPr/>
          <p:nvPr/>
        </p:nvSpPr>
        <p:spPr>
          <a:xfrm>
            <a:off x="411627" y="278541"/>
            <a:ext cx="4109807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Part Two Node.js的特点 </a:t>
            </a:r>
          </a:p>
        </p:txBody>
      </p:sp>
      <p:sp>
        <p:nvSpPr>
          <p:cNvPr id="229" name="动态编译带来的劣势"/>
          <p:cNvSpPr/>
          <p:nvPr/>
        </p:nvSpPr>
        <p:spPr>
          <a:xfrm>
            <a:off x="470153" y="872483"/>
            <a:ext cx="2580879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200" b="1"/>
            </a:lvl1pPr>
          </a:lstStyle>
          <a:p>
            <a:r>
              <a:t>动态编译带来的劣势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讲什么"/>
          <p:cNvSpPr>
            <a:spLocks noGrp="1"/>
          </p:cNvSpPr>
          <p:nvPr>
            <p:ph type="title"/>
          </p:nvPr>
        </p:nvSpPr>
        <p:spPr>
          <a:xfrm>
            <a:off x="443067" y="191642"/>
            <a:ext cx="6931064" cy="735377"/>
          </a:xfrm>
          <a:prstGeom prst="rect">
            <a:avLst/>
          </a:prstGeom>
        </p:spPr>
        <p:txBody>
          <a:bodyPr/>
          <a:lstStyle/>
          <a:p>
            <a:r>
              <a:t>讲什么</a:t>
            </a:r>
          </a:p>
        </p:txBody>
      </p:sp>
      <p:sp>
        <p:nvSpPr>
          <p:cNvPr id="59" name="听众…"/>
          <p:cNvSpPr>
            <a:spLocks noGrp="1"/>
          </p:cNvSpPr>
          <p:nvPr>
            <p:ph type="body" sz="quarter" idx="1"/>
          </p:nvPr>
        </p:nvSpPr>
        <p:spPr>
          <a:xfrm>
            <a:off x="3083480" y="907133"/>
            <a:ext cx="3276461" cy="1550475"/>
          </a:xfrm>
          <a:prstGeom prst="rect">
            <a:avLst/>
          </a:prstGeom>
        </p:spPr>
        <p:txBody>
          <a:bodyPr/>
          <a:lstStyle/>
          <a:p>
            <a:r>
              <a:t>听众</a:t>
            </a:r>
          </a:p>
          <a:p>
            <a:pPr marL="800099" lvl="1" indent="-342899"/>
            <a:r>
              <a:t>使用</a:t>
            </a:r>
          </a:p>
          <a:p>
            <a:pPr marL="800099" lvl="1" indent="-342899"/>
            <a:r>
              <a:t>意义</a:t>
            </a:r>
          </a:p>
        </p:txBody>
      </p:sp>
      <p:sp>
        <p:nvSpPr>
          <p:cNvPr id="60" name="内容…"/>
          <p:cNvSpPr/>
          <p:nvPr/>
        </p:nvSpPr>
        <p:spPr>
          <a:xfrm>
            <a:off x="3084998" y="2937684"/>
            <a:ext cx="3273425" cy="993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899" indent="-342899">
              <a:lnSpc>
                <a:spcPct val="12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微软雅黑"/>
                <a:ea typeface="微软雅黑"/>
                <a:cs typeface="微软雅黑"/>
                <a:sym typeface="微软雅黑"/>
              </a:defRPr>
            </a:lvl1pPr>
            <a:lvl2pPr marL="800099" indent="-342899">
              <a:lnSpc>
                <a:spcPct val="12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微软雅黑"/>
                <a:ea typeface="微软雅黑"/>
                <a:cs typeface="微软雅黑"/>
                <a:sym typeface="微软雅黑"/>
              </a:defRPr>
            </a:lvl2pPr>
          </a:lstStyle>
          <a:p>
            <a:r>
              <a:t>内容</a:t>
            </a:r>
          </a:p>
          <a:p>
            <a:pPr lvl="1"/>
            <a:r>
              <a:t>基本原理</a:t>
            </a:r>
          </a:p>
        </p:txBody>
      </p:sp>
      <p:sp>
        <p:nvSpPr>
          <p:cNvPr id="61" name="https://github.com/cvte-fe"/>
          <p:cNvSpPr/>
          <p:nvPr/>
        </p:nvSpPr>
        <p:spPr>
          <a:xfrm>
            <a:off x="-205" y="4923921"/>
            <a:ext cx="1536316" cy="240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821531">
              <a:defRPr sz="1000"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 Neue Light"/>
                <a:hlinkClick r:id="rId2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2"/>
              </a:rPr>
              <a:t>https://github.com/cvte-fe</a:t>
            </a:r>
          </a:p>
        </p:txBody>
      </p:sp>
      <p:sp>
        <p:nvSpPr>
          <p:cNvPr id="62" name="脚注"/>
          <p:cNvSpPr/>
          <p:nvPr/>
        </p:nvSpPr>
        <p:spPr>
          <a:xfrm>
            <a:off x="3082777" y="4410897"/>
            <a:ext cx="3277867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899" indent="-342899">
              <a:lnSpc>
                <a:spcPct val="12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脚注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1" animBg="1" advAuto="0"/>
      <p:bldP spid="60" grpId="2" animBg="1" advAuto="0"/>
      <p:bldP spid="62" grpId="3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如何处理CPU密集型"/>
          <p:cNvSpPr/>
          <p:nvPr/>
        </p:nvSpPr>
        <p:spPr>
          <a:xfrm>
            <a:off x="425830" y="2107470"/>
            <a:ext cx="2390125" cy="40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 b="1"/>
            </a:lvl1pPr>
          </a:lstStyle>
          <a:p>
            <a:r>
              <a:t>如何处理CPU密集型</a:t>
            </a:r>
          </a:p>
        </p:txBody>
      </p:sp>
      <p:sp>
        <p:nvSpPr>
          <p:cNvPr id="232" name="多进程…"/>
          <p:cNvSpPr/>
          <p:nvPr/>
        </p:nvSpPr>
        <p:spPr>
          <a:xfrm>
            <a:off x="448887" y="2674163"/>
            <a:ext cx="2344010" cy="152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/>
          <a:p>
            <a:pPr marL="366888" indent="-366888" defTabSz="308074">
              <a:buSzPct val="100000"/>
              <a:buAutoNum type="arabicPeriod"/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多进程</a:t>
            </a:r>
          </a:p>
          <a:p>
            <a:pPr marL="1027288" lvl="1" indent="-366888" defTabSz="308074">
              <a:buSzPct val="100000"/>
              <a:buAutoNum type="arabicPeriod"/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child_process模块</a:t>
            </a:r>
          </a:p>
          <a:p>
            <a:pPr marL="1027288" lvl="1" indent="-366888" defTabSz="308074">
              <a:buSzPct val="100000"/>
              <a:buAutoNum type="arabicPeriod"/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cluster模块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marL="366888" indent="-366888" defTabSz="308074">
              <a:buSzPct val="100000"/>
              <a:buAutoNum type="arabicPeriod" startAt="2"/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工作线程(实验性功能)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marL="366888" indent="-366888" defTabSz="308074">
              <a:buSzPct val="100000"/>
              <a:buAutoNum type="arabicPeriod" startAt="3"/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调用C++模块</a:t>
            </a:r>
          </a:p>
        </p:txBody>
      </p:sp>
      <p:sp>
        <p:nvSpPr>
          <p:cNvPr id="233" name="跑得慢…"/>
          <p:cNvSpPr/>
          <p:nvPr/>
        </p:nvSpPr>
        <p:spPr>
          <a:xfrm>
            <a:off x="500752" y="1464576"/>
            <a:ext cx="932735" cy="485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/>
          <a:p>
            <a:pPr marL="366888" indent="-366888" defTabSz="308074">
              <a:buSzPct val="100000"/>
              <a:buAutoNum type="arabicPeriod"/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跑得慢</a:t>
            </a:r>
          </a:p>
          <a:p>
            <a:pPr marL="366888" indent="-366888" defTabSz="308074">
              <a:buSzPct val="100000"/>
              <a:buAutoNum type="arabicPeriod"/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阻塞</a:t>
            </a:r>
          </a:p>
        </p:txBody>
      </p:sp>
      <p:pic>
        <p:nvPicPr>
          <p:cNvPr id="23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6622" y="391718"/>
            <a:ext cx="4065479" cy="4521033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https://nodejs.org/dist/latest-v10.x/docs/api/worker_threads.html#worker_threads_example"/>
          <p:cNvSpPr/>
          <p:nvPr/>
        </p:nvSpPr>
        <p:spPr>
          <a:xfrm>
            <a:off x="13403" y="4925712"/>
            <a:ext cx="5076048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https://nodejs.org/dist/latest-v10.x/docs/api/worker_threads.html#worker_threads_example</a:t>
            </a:r>
          </a:p>
        </p:txBody>
      </p:sp>
      <p:sp>
        <p:nvSpPr>
          <p:cNvPr id="236" name="Part Two Node.js的特点"/>
          <p:cNvSpPr/>
          <p:nvPr/>
        </p:nvSpPr>
        <p:spPr>
          <a:xfrm>
            <a:off x="411627" y="278541"/>
            <a:ext cx="4109807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Part Two Node.js的特点 </a:t>
            </a:r>
          </a:p>
        </p:txBody>
      </p:sp>
      <p:sp>
        <p:nvSpPr>
          <p:cNvPr id="237" name="单线程带来的劣势"/>
          <p:cNvSpPr/>
          <p:nvPr/>
        </p:nvSpPr>
        <p:spPr>
          <a:xfrm>
            <a:off x="470153" y="872483"/>
            <a:ext cx="2301479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200" b="1"/>
            </a:lvl1pPr>
          </a:lstStyle>
          <a:p>
            <a:r>
              <a:t>单线程带来的劣势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file.cc…"/>
          <p:cNvSpPr/>
          <p:nvPr/>
        </p:nvSpPr>
        <p:spPr>
          <a:xfrm>
            <a:off x="3546292" y="1848188"/>
            <a:ext cx="2051416" cy="1447124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ffectLst>
            <a:outerShdw dist="12700" dir="2700000" rotWithShape="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308074">
              <a:defRPr>
                <a:latin typeface="+mn-lt"/>
                <a:ea typeface="+mn-ea"/>
                <a:cs typeface="+mn-cs"/>
                <a:sym typeface="Helvetica Neue Light"/>
              </a:defRPr>
            </a:pPr>
            <a:r>
              <a:t>file.cc</a:t>
            </a:r>
          </a:p>
          <a:p>
            <a:pPr defTabSz="308074">
              <a:defRPr>
                <a:latin typeface="+mn-lt"/>
                <a:ea typeface="+mn-ea"/>
                <a:cs typeface="+mn-cs"/>
                <a:sym typeface="Helvetica Neue Light"/>
              </a:defRPr>
            </a:pPr>
            <a:r>
              <a:t>binding.gyp</a:t>
            </a:r>
          </a:p>
          <a:p>
            <a:pPr defTabSz="308074">
              <a:defRPr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defTabSz="308074">
              <a:defRPr>
                <a:latin typeface="+mn-lt"/>
                <a:ea typeface="+mn-ea"/>
                <a:cs typeface="+mn-cs"/>
                <a:sym typeface="Helvetica Neue Light"/>
              </a:defRPr>
            </a:pPr>
            <a:r>
              <a:t>node-gyp configure</a:t>
            </a:r>
          </a:p>
          <a:p>
            <a:pPr defTabSz="308074">
              <a:defRPr>
                <a:latin typeface="+mn-lt"/>
                <a:ea typeface="+mn-ea"/>
                <a:cs typeface="+mn-cs"/>
                <a:sym typeface="Helvetica Neue Light"/>
              </a:defRPr>
            </a:pPr>
            <a:r>
              <a:t>node-gyp build</a:t>
            </a:r>
          </a:p>
        </p:txBody>
      </p:sp>
      <p:sp>
        <p:nvSpPr>
          <p:cNvPr id="240" name="https://nodejs.org/dist/latest-v10.x/docs/api/addons.html"/>
          <p:cNvSpPr/>
          <p:nvPr/>
        </p:nvSpPr>
        <p:spPr>
          <a:xfrm>
            <a:off x="2972696" y="4887892"/>
            <a:ext cx="3198608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https://nodejs.org/dist/latest-v10.x/docs/api/addons.html</a:t>
            </a:r>
          </a:p>
        </p:txBody>
      </p:sp>
      <p:sp>
        <p:nvSpPr>
          <p:cNvPr id="241" name="Part Two Node.js的特点"/>
          <p:cNvSpPr/>
          <p:nvPr/>
        </p:nvSpPr>
        <p:spPr>
          <a:xfrm>
            <a:off x="411627" y="278541"/>
            <a:ext cx="4109807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Part Two Node.js的特点 </a:t>
            </a:r>
          </a:p>
        </p:txBody>
      </p:sp>
      <p:sp>
        <p:nvSpPr>
          <p:cNvPr id="242" name="Node.js方便调用C++模块"/>
          <p:cNvSpPr/>
          <p:nvPr/>
        </p:nvSpPr>
        <p:spPr>
          <a:xfrm>
            <a:off x="470153" y="872483"/>
            <a:ext cx="3299216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200" b="1"/>
            </a:lvl1pPr>
          </a:lstStyle>
          <a:p>
            <a:r>
              <a:t>Node.js方便调用C++模块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art Two Node.js的特点"/>
          <p:cNvSpPr/>
          <p:nvPr/>
        </p:nvSpPr>
        <p:spPr>
          <a:xfrm>
            <a:off x="411627" y="278541"/>
            <a:ext cx="4109807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Part Two Node.js的特点 </a:t>
            </a:r>
          </a:p>
        </p:txBody>
      </p:sp>
      <p:sp>
        <p:nvSpPr>
          <p:cNvPr id="245" name="单线程…"/>
          <p:cNvSpPr/>
          <p:nvPr/>
        </p:nvSpPr>
        <p:spPr>
          <a:xfrm>
            <a:off x="2601531" y="4258101"/>
            <a:ext cx="3198608" cy="72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单线程</a:t>
            </a:r>
          </a:p>
          <a:p>
            <a:pPr>
              <a:defRPr>
                <a:solidFill>
                  <a:srgbClr val="A7A7A7"/>
                </a:solidFill>
              </a:defRPr>
            </a:pPr>
            <a:r>
              <a:t>1. 阻塞(实验性work thread)</a:t>
            </a:r>
          </a:p>
        </p:txBody>
      </p:sp>
      <p:sp>
        <p:nvSpPr>
          <p:cNvPr id="246" name="动态编译…"/>
          <p:cNvSpPr/>
          <p:nvPr/>
        </p:nvSpPr>
        <p:spPr>
          <a:xfrm>
            <a:off x="2632025" y="1172443"/>
            <a:ext cx="2173568" cy="1043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动态编译</a:t>
            </a:r>
          </a:p>
          <a:p>
            <a:pPr marL="240631" indent="-240631">
              <a:buSzPct val="100000"/>
              <a:buAutoNum type="arabicPeriod"/>
            </a:pPr>
            <a:r>
              <a:t>跨平台</a:t>
            </a:r>
          </a:p>
          <a:p>
            <a:pPr marL="240631" indent="-240631">
              <a:buSzPct val="100000"/>
              <a:buAutoNum type="arabicPeriod"/>
              <a:defRPr>
                <a:solidFill>
                  <a:srgbClr val="A7A7A7"/>
                </a:solidFill>
              </a:defRPr>
            </a:pPr>
            <a:r>
              <a:t>跑得比静态编译慢</a:t>
            </a:r>
          </a:p>
        </p:txBody>
      </p:sp>
      <p:sp>
        <p:nvSpPr>
          <p:cNvPr id="247" name="V8…"/>
          <p:cNvSpPr/>
          <p:nvPr/>
        </p:nvSpPr>
        <p:spPr>
          <a:xfrm>
            <a:off x="2650065" y="2306263"/>
            <a:ext cx="3101540" cy="68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V8</a:t>
            </a:r>
          </a:p>
          <a:p>
            <a:r>
              <a:t>1. 最快的动态编译语言解释器</a:t>
            </a:r>
          </a:p>
        </p:txBody>
      </p:sp>
      <p:sp>
        <p:nvSpPr>
          <p:cNvPr id="248" name="事件驱动的编程模式…"/>
          <p:cNvSpPr/>
          <p:nvPr/>
        </p:nvSpPr>
        <p:spPr>
          <a:xfrm>
            <a:off x="2586223" y="3084483"/>
            <a:ext cx="3007501" cy="105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事件驱动的编程模式</a:t>
            </a:r>
          </a:p>
          <a:p>
            <a:pPr marL="240631" indent="-240631">
              <a:buSzPct val="100000"/>
              <a:buAutoNum type="arabicPeriod"/>
            </a:pPr>
            <a:r>
              <a:t>I/O优势</a:t>
            </a:r>
          </a:p>
          <a:p>
            <a:pPr marL="240631" indent="-240631">
              <a:buSzPct val="100000"/>
              <a:buAutoNum type="arabicPeriod"/>
            </a:pPr>
            <a:r>
              <a:t>更低内存, 更高CPU利用率</a:t>
            </a:r>
          </a:p>
        </p:txBody>
      </p:sp>
      <p:sp>
        <p:nvSpPr>
          <p:cNvPr id="249" name="动态类型…"/>
          <p:cNvSpPr/>
          <p:nvPr/>
        </p:nvSpPr>
        <p:spPr>
          <a:xfrm>
            <a:off x="5028835" y="1169243"/>
            <a:ext cx="2630769" cy="105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动态类型</a:t>
            </a:r>
          </a:p>
          <a:p>
            <a:pPr marL="240631" indent="-240631">
              <a:buSzPct val="100000"/>
              <a:buAutoNum type="arabicPeriod"/>
              <a:defRPr>
                <a:solidFill>
                  <a:srgbClr val="A7A7A7"/>
                </a:solidFill>
              </a:defRPr>
            </a:pPr>
            <a:r>
              <a:t>代码健壮性(TS, flow)</a:t>
            </a:r>
          </a:p>
          <a:p>
            <a:pPr marL="240631" indent="-240631">
              <a:buSzPct val="100000"/>
              <a:buAutoNum type="arabicPeriod"/>
              <a:defRPr>
                <a:solidFill>
                  <a:srgbClr val="A7A7A7"/>
                </a:solidFill>
              </a:defRPr>
            </a:pPr>
            <a:r>
              <a:t>运行时类型检查导致慢</a:t>
            </a:r>
          </a:p>
        </p:txBody>
      </p:sp>
      <p:sp>
        <p:nvSpPr>
          <p:cNvPr id="250" name="JavaScript"/>
          <p:cNvSpPr/>
          <p:nvPr/>
        </p:nvSpPr>
        <p:spPr>
          <a:xfrm>
            <a:off x="443264" y="1512194"/>
            <a:ext cx="1187930" cy="364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JavaScript</a:t>
            </a:r>
          </a:p>
        </p:txBody>
      </p:sp>
      <p:sp>
        <p:nvSpPr>
          <p:cNvPr id="251" name="V8"/>
          <p:cNvSpPr/>
          <p:nvPr/>
        </p:nvSpPr>
        <p:spPr>
          <a:xfrm>
            <a:off x="851772" y="2468214"/>
            <a:ext cx="370914" cy="364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V8</a:t>
            </a:r>
          </a:p>
        </p:txBody>
      </p:sp>
      <p:sp>
        <p:nvSpPr>
          <p:cNvPr id="252" name="Libuv"/>
          <p:cNvSpPr/>
          <p:nvPr/>
        </p:nvSpPr>
        <p:spPr>
          <a:xfrm>
            <a:off x="707754" y="3444133"/>
            <a:ext cx="658950" cy="364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Libuv</a:t>
            </a:r>
          </a:p>
        </p:txBody>
      </p:sp>
      <p:sp>
        <p:nvSpPr>
          <p:cNvPr id="253" name="矩形"/>
          <p:cNvSpPr/>
          <p:nvPr/>
        </p:nvSpPr>
        <p:spPr>
          <a:xfrm>
            <a:off x="2503370" y="4134836"/>
            <a:ext cx="3173207" cy="972967"/>
          </a:xfrm>
          <a:prstGeom prst="rect">
            <a:avLst/>
          </a:prstGeom>
          <a:ln w="25400">
            <a:solidFill>
              <a:schemeClr val="accent6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54" name="Node 作者 Ryan Dahl"/>
          <p:cNvSpPr/>
          <p:nvPr/>
        </p:nvSpPr>
        <p:spPr>
          <a:xfrm>
            <a:off x="5045767" y="363888"/>
            <a:ext cx="2314267" cy="43433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uFill>
                  <a:solidFill>
                    <a:srgbClr val="0000FF"/>
                  </a:solidFill>
                </a:uFill>
                <a:hlinkClick r:id="rId2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2"/>
              </a:rPr>
              <a:t>Node 作者 Ryan Dahl</a:t>
            </a:r>
          </a:p>
        </p:txBody>
      </p:sp>
      <p:sp>
        <p:nvSpPr>
          <p:cNvPr id="255" name="单线程"/>
          <p:cNvSpPr/>
          <p:nvPr/>
        </p:nvSpPr>
        <p:spPr>
          <a:xfrm>
            <a:off x="642260" y="4420051"/>
            <a:ext cx="789937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单线程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9" animBg="1" advAuto="0"/>
      <p:bldP spid="246" grpId="2" animBg="1" advAuto="0"/>
      <p:bldP spid="247" grpId="5" animBg="1" advAuto="0"/>
      <p:bldP spid="248" grpId="7" animBg="1" advAuto="0"/>
      <p:bldP spid="249" grpId="3" animBg="1" advAuto="0"/>
      <p:bldP spid="250" grpId="1" animBg="1" advAuto="0"/>
      <p:bldP spid="251" grpId="4" animBg="1" advAuto="0"/>
      <p:bldP spid="252" grpId="6" animBg="1" advAuto="0"/>
      <p:bldP spid="253" grpId="11" animBg="1" advAuto="0"/>
      <p:bldP spid="254" grpId="10" animBg="1" advAuto="0"/>
      <p:bldP spid="255" grpId="8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不仅是JS使用者的福音"/>
          <p:cNvSpPr/>
          <p:nvPr/>
        </p:nvSpPr>
        <p:spPr>
          <a:xfrm>
            <a:off x="3357843" y="3566579"/>
            <a:ext cx="2428314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r>
              <a:t>不仅是JS使用者的福音</a:t>
            </a:r>
          </a:p>
        </p:txBody>
      </p:sp>
      <p:sp>
        <p:nvSpPr>
          <p:cNvPr id="258" name="是异步编程的重要实践"/>
          <p:cNvSpPr/>
          <p:nvPr/>
        </p:nvSpPr>
        <p:spPr>
          <a:xfrm>
            <a:off x="3376931" y="4163606"/>
            <a:ext cx="2390137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r>
              <a:t>是异步编程的重要实践</a:t>
            </a:r>
          </a:p>
        </p:txBody>
      </p:sp>
      <p:pic>
        <p:nvPicPr>
          <p:cNvPr id="259" name="1200px-Node.js_logo.svg.png" descr="1200px-Node.js_logo.svg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2517407" y="865078"/>
            <a:ext cx="4109023" cy="2513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1" animBg="1" advAuto="0"/>
      <p:bldP spid="258" grpId="2" animBg="1" advAuto="0"/>
      <p:bldP spid="259" grpId="3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补充材料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9808">
              <a:defRPr sz="2296"/>
            </a:lvl1pPr>
          </a:lstStyle>
          <a:p>
            <a:r>
              <a:t>补充材料</a:t>
            </a:r>
          </a:p>
        </p:txBody>
      </p:sp>
      <p:sp>
        <p:nvSpPr>
          <p:cNvPr id="262" name="Node, 有谁在用, 他们怎么用? https://www.zhihu.com/question/21176891"/>
          <p:cNvSpPr/>
          <p:nvPr/>
        </p:nvSpPr>
        <p:spPr>
          <a:xfrm>
            <a:off x="434283" y="865078"/>
            <a:ext cx="5323829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40631" indent="-240631">
              <a:buSzPct val="100000"/>
              <a:buAutoNum type="arabicPeriod"/>
              <a:defRPr sz="1200"/>
            </a:pPr>
            <a:r>
              <a:rPr>
                <a:uFill>
                  <a:solidFill>
                    <a:srgbClr val="0000FF"/>
                  </a:solidFill>
                </a:uFill>
              </a:rPr>
              <a:t>Node, 有谁在用, 他们怎么用?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https://www.zhihu.com/question/21176891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目录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9808">
              <a:defRPr sz="2296"/>
            </a:lvl1pPr>
          </a:lstStyle>
          <a:p>
            <a:r>
              <a:t>目录</a:t>
            </a:r>
          </a:p>
        </p:txBody>
      </p:sp>
      <p:sp>
        <p:nvSpPr>
          <p:cNvPr id="265" name="Node.js的原理…"/>
          <p:cNvSpPr/>
          <p:nvPr/>
        </p:nvSpPr>
        <p:spPr>
          <a:xfrm>
            <a:off x="434283" y="962360"/>
            <a:ext cx="2571536" cy="2618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40631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t>Node.js的原理</a:t>
            </a:r>
          </a:p>
          <a:p>
            <a:pPr marL="748631" lvl="1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t>V8</a:t>
            </a:r>
          </a:p>
          <a:p>
            <a:pPr marL="748631" lvl="1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t>Libuv</a:t>
            </a:r>
          </a:p>
          <a:p>
            <a:pPr marL="1256631" lvl="2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t>事件循环</a:t>
            </a:r>
          </a:p>
          <a:p>
            <a:pPr marL="1256631" lvl="2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t>I/O请求</a:t>
            </a:r>
          </a:p>
          <a:p>
            <a:pPr marL="1256631" lvl="2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t>事件分配器</a:t>
            </a:r>
          </a:p>
          <a:p>
            <a:pPr marL="1256631" lvl="2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t>事件队列</a:t>
            </a:r>
          </a:p>
          <a:p>
            <a:pPr marL="240631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t>Node.js的特点</a:t>
            </a:r>
          </a:p>
          <a:p>
            <a:pPr marL="748631" lvl="1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t>多线程编程模式</a:t>
            </a:r>
          </a:p>
          <a:p>
            <a:pPr marL="748631" lvl="1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t>事件驱动与多线程的区别</a:t>
            </a:r>
          </a:p>
          <a:p>
            <a:pPr marL="748631" lvl="1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t>单线程与动态编译</a:t>
            </a:r>
          </a:p>
          <a:p>
            <a:pPr marL="748631" lvl="1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t>C++模块入门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加入我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9808">
              <a:defRPr sz="2296"/>
            </a:lvl1pPr>
          </a:lstStyle>
          <a:p>
            <a:r>
              <a:t>加入我们</a:t>
            </a:r>
          </a:p>
        </p:txBody>
      </p:sp>
      <p:sp>
        <p:nvSpPr>
          <p:cNvPr id="268" name="简历投递邮箱:…"/>
          <p:cNvSpPr/>
          <p:nvPr/>
        </p:nvSpPr>
        <p:spPr>
          <a:xfrm>
            <a:off x="1271518" y="1484581"/>
            <a:ext cx="3190952" cy="2174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简历投递邮箱:</a:t>
            </a:r>
          </a:p>
          <a:p>
            <a:endParaRPr/>
          </a:p>
          <a:p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liushaojie@cvte.com</a:t>
            </a:r>
          </a:p>
          <a:p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r>
              <a:t>标题格式: </a:t>
            </a:r>
          </a:p>
          <a:p>
            <a:endParaRPr/>
          </a:p>
          <a:p>
            <a:r>
              <a:t>`简历_${</a:t>
            </a:r>
            <a:r>
              <a:rPr sz="1400"/>
              <a:t>姓名</a:t>
            </a:r>
            <a:r>
              <a:t>}_${</a:t>
            </a:r>
            <a:r>
              <a:rPr sz="1400"/>
              <a:t>岗位</a:t>
            </a:r>
            <a:r>
              <a:t>}_${</a:t>
            </a:r>
            <a:r>
              <a:rPr sz="1400"/>
              <a:t>来源</a:t>
            </a:r>
            <a:r>
              <a:t>}`</a:t>
            </a:r>
          </a:p>
        </p:txBody>
      </p:sp>
      <p:pic>
        <p:nvPicPr>
          <p:cNvPr id="26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2973" y="0"/>
            <a:ext cx="2046340" cy="514350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art One 什么是Node.js ?"/>
          <p:cNvSpPr/>
          <p:nvPr/>
        </p:nvSpPr>
        <p:spPr>
          <a:xfrm>
            <a:off x="2262957" y="2486025"/>
            <a:ext cx="4618086" cy="58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30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Part One 什么是Node.js ?</a:t>
            </a:r>
          </a:p>
        </p:txBody>
      </p:sp>
      <p:sp>
        <p:nvSpPr>
          <p:cNvPr id="65" name="JavaScript runtime built on Chrome's V8 JavaScript engine"/>
          <p:cNvSpPr/>
          <p:nvPr/>
        </p:nvSpPr>
        <p:spPr>
          <a:xfrm>
            <a:off x="1535281" y="3372700"/>
            <a:ext cx="5768071" cy="256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241101">
              <a:lnSpc>
                <a:spcPts val="3100"/>
              </a:lnSpc>
              <a:defRPr sz="1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JavaScript runtime built on Chrome's V8 JavaScript engine</a:t>
            </a:r>
          </a:p>
        </p:txBody>
      </p:sp>
      <p:sp>
        <p:nvSpPr>
          <p:cNvPr id="66" name="语言?"/>
          <p:cNvSpPr/>
          <p:nvPr/>
        </p:nvSpPr>
        <p:spPr>
          <a:xfrm>
            <a:off x="3093150" y="1463673"/>
            <a:ext cx="710677" cy="40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语言?</a:t>
            </a:r>
          </a:p>
        </p:txBody>
      </p:sp>
      <p:sp>
        <p:nvSpPr>
          <p:cNvPr id="67" name="框架?"/>
          <p:cNvSpPr/>
          <p:nvPr/>
        </p:nvSpPr>
        <p:spPr>
          <a:xfrm>
            <a:off x="4063978" y="1159189"/>
            <a:ext cx="710677" cy="40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框架?</a:t>
            </a:r>
          </a:p>
        </p:txBody>
      </p:sp>
      <p:sp>
        <p:nvSpPr>
          <p:cNvPr id="68" name="引擎?"/>
          <p:cNvSpPr/>
          <p:nvPr/>
        </p:nvSpPr>
        <p:spPr>
          <a:xfrm>
            <a:off x="5186220" y="1463673"/>
            <a:ext cx="710677" cy="40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引擎?</a:t>
            </a:r>
          </a:p>
        </p:txBody>
      </p:sp>
      <p:sp>
        <p:nvSpPr>
          <p:cNvPr id="69" name="系统兼容的封装?"/>
          <p:cNvSpPr/>
          <p:nvPr/>
        </p:nvSpPr>
        <p:spPr>
          <a:xfrm>
            <a:off x="3428978" y="1887223"/>
            <a:ext cx="1980677" cy="40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系统兼容的封装?</a:t>
            </a:r>
          </a:p>
        </p:txBody>
      </p:sp>
      <p:sp>
        <p:nvSpPr>
          <p:cNvPr id="70" name="运行时不是V8吗?"/>
          <p:cNvSpPr/>
          <p:nvPr/>
        </p:nvSpPr>
        <p:spPr>
          <a:xfrm>
            <a:off x="2712644" y="3990662"/>
            <a:ext cx="2089135" cy="40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运行时不是V8吗? </a:t>
            </a:r>
          </a:p>
        </p:txBody>
      </p:sp>
      <p:sp>
        <p:nvSpPr>
          <p:cNvPr id="71" name="除了V8, 还有什么?"/>
          <p:cNvSpPr/>
          <p:nvPr/>
        </p:nvSpPr>
        <p:spPr>
          <a:xfrm>
            <a:off x="4333980" y="4436616"/>
            <a:ext cx="2159748" cy="40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除了V8, 还有什么?</a:t>
            </a:r>
          </a:p>
        </p:txBody>
      </p:sp>
      <p:sp>
        <p:nvSpPr>
          <p:cNvPr id="72" name="Node.js = V8 + Libuv"/>
          <p:cNvSpPr/>
          <p:nvPr/>
        </p:nvSpPr>
        <p:spPr>
          <a:xfrm>
            <a:off x="3566345" y="868683"/>
            <a:ext cx="2011310" cy="25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241101">
              <a:lnSpc>
                <a:spcPts val="3100"/>
              </a:lnSpc>
              <a:defRPr sz="1600"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Node.js = V8 + Libuv</a:t>
            </a:r>
          </a:p>
        </p:txBody>
      </p:sp>
      <p:sp>
        <p:nvSpPr>
          <p:cNvPr id="73" name="https://nodejs.org/en/"/>
          <p:cNvSpPr/>
          <p:nvPr/>
        </p:nvSpPr>
        <p:spPr>
          <a:xfrm>
            <a:off x="-7387" y="4941862"/>
            <a:ext cx="1260968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https://nodejs.org/en/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1" animBg="1" advAuto="0"/>
      <p:bldP spid="65" grpId="6" animBg="1" advAuto="0"/>
      <p:bldP spid="66" grpId="3" animBg="1" advAuto="0"/>
      <p:bldP spid="67" grpId="2" animBg="1" advAuto="0"/>
      <p:bldP spid="68" grpId="4" animBg="1" advAuto="0"/>
      <p:bldP spid="69" grpId="5" animBg="1" advAuto="0"/>
      <p:bldP spid="70" grpId="7" animBg="1" advAuto="0"/>
      <p:bldP spid="71" grpId="8" animBg="1" advAuto="0"/>
      <p:bldP spid="72" grpId="9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V8做了什么"/>
          <p:cNvSpPr/>
          <p:nvPr/>
        </p:nvSpPr>
        <p:spPr>
          <a:xfrm>
            <a:off x="408758" y="1027870"/>
            <a:ext cx="1515247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2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V8做了什么</a:t>
            </a:r>
          </a:p>
        </p:txBody>
      </p:sp>
      <p:sp>
        <p:nvSpPr>
          <p:cNvPr id="76" name="http://rednaxelafx.iteye.com/blog/492667"/>
          <p:cNvSpPr/>
          <p:nvPr/>
        </p:nvSpPr>
        <p:spPr>
          <a:xfrm>
            <a:off x="-614" y="4920123"/>
            <a:ext cx="2333991" cy="202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http://rednaxelafx.iteye.com/blog/492667</a:t>
            </a:r>
          </a:p>
        </p:txBody>
      </p:sp>
      <p:grpSp>
        <p:nvGrpSpPr>
          <p:cNvPr id="79" name="pasted-image.tiff"/>
          <p:cNvGrpSpPr/>
          <p:nvPr/>
        </p:nvGrpSpPr>
        <p:grpSpPr>
          <a:xfrm>
            <a:off x="1306455" y="1615158"/>
            <a:ext cx="3187517" cy="1632894"/>
            <a:chOff x="0" y="0"/>
            <a:chExt cx="3187516" cy="1632892"/>
          </a:xfrm>
        </p:grpSpPr>
        <p:pic>
          <p:nvPicPr>
            <p:cNvPr id="78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3500" y="63500"/>
              <a:ext cx="3060517" cy="149319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7" name="pasted-image.tiff" descr="pasted-image.tiff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87517" cy="1632893"/>
            </a:xfrm>
            <a:prstGeom prst="rect">
              <a:avLst/>
            </a:prstGeom>
            <a:effectLst/>
          </p:spPr>
        </p:pic>
      </p:grpSp>
      <p:sp>
        <p:nvSpPr>
          <p:cNvPr id="80" name="文本"/>
          <p:cNvSpPr/>
          <p:nvPr/>
        </p:nvSpPr>
        <p:spPr>
          <a:xfrm>
            <a:off x="1925563" y="917254"/>
            <a:ext cx="127001" cy="655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/>
          <a:p>
            <a: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graphicFrame>
        <p:nvGraphicFramePr>
          <p:cNvPr id="81" name="表格"/>
          <p:cNvGraphicFramePr/>
          <p:nvPr/>
        </p:nvGraphicFramePr>
        <p:xfrm>
          <a:off x="4563609" y="1509730"/>
          <a:ext cx="3301081" cy="3063144"/>
        </p:xfrm>
        <a:graphic>
          <a:graphicData uri="http://schemas.openxmlformats.org/drawingml/2006/table">
            <a:tbl>
              <a:tblPr firstRow="1">
                <a:tableStyleId>{C7B018BB-80A7-4F77-B60F-C8B233D01FF8}</a:tableStyleId>
              </a:tblPr>
              <a:tblGrid>
                <a:gridCol w="1256034"/>
                <a:gridCol w="2045047"/>
              </a:tblGrid>
              <a:tr h="437592">
                <a:tc>
                  <a:txBody>
                    <a:bodyPr/>
                    <a:lstStyle/>
                    <a:p>
                      <a:pPr algn="ctr" defTabSz="308074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组件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0097EB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308074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产物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0097EB">
                        <a:alpha val="75000"/>
                      </a:srgbClr>
                    </a:solidFill>
                  </a:tcPr>
                </a:tc>
              </a:tr>
              <a:tr h="437592">
                <a:tc>
                  <a:txBody>
                    <a:bodyPr/>
                    <a:lstStyle/>
                    <a:p>
                      <a:pPr algn="ctr">
                        <a:tabLst>
                          <a:tab pos="609600" algn="l"/>
                        </a:tabLst>
                        <a:defRPr>
                          <a:latin typeface="+mn-lt"/>
                          <a:ea typeface="+mn-ea"/>
                          <a:cs typeface="+mn-cs"/>
                          <a:sym typeface="Helvetica Neue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096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Source code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</a:tr>
              <a:tr h="437592">
                <a:tc>
                  <a:txBody>
                    <a:bodyPr/>
                    <a:lstStyle/>
                    <a:p>
                      <a:pPr algn="ctr" defTabSz="308074"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Tokenizer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R>
                    <a:lnT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096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Token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</a:tr>
              <a:tr h="437592">
                <a:tc>
                  <a:txBody>
                    <a:bodyPr/>
                    <a:lstStyle/>
                    <a:p>
                      <a:pPr algn="ctr" defTabSz="308074"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Parser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R>
                    <a:lnT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096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Abstract syntax tree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</a:tr>
              <a:tr h="437592">
                <a:tc>
                  <a:txBody>
                    <a:bodyPr/>
                    <a:lstStyle/>
                    <a:p>
                      <a:pPr algn="ctr">
                        <a:tabLst>
                          <a:tab pos="6096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Ignition解释器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R>
                    <a:lnT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096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Byte code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</a:tr>
              <a:tr h="437592">
                <a:tc>
                  <a:txBody>
                    <a:bodyPr/>
                    <a:lstStyle/>
                    <a:p>
                      <a:pPr algn="ctr">
                        <a:tabLst>
                          <a:tab pos="6096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TurboFan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R>
                    <a:lnT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096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Native code &amp;&amp; run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</a:tr>
              <a:tr h="437592">
                <a:tc>
                  <a:txBody>
                    <a:bodyPr/>
                    <a:lstStyle/>
                    <a:p>
                      <a:pPr algn="ctr">
                        <a:tabLst>
                          <a:tab pos="6096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TurboFan(JIT)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R>
                    <a:lnT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175"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096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Cache hot code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175"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2" name="https://zhuanlan.zhihu.com/p/31828043"/>
          <p:cNvSpPr/>
          <p:nvPr/>
        </p:nvSpPr>
        <p:spPr>
          <a:xfrm>
            <a:off x="2365449" y="4920123"/>
            <a:ext cx="4999404" cy="202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https://zhuanlan.zhihu.com/p/31828043</a:t>
            </a:r>
          </a:p>
        </p:txBody>
      </p:sp>
      <p:grpSp>
        <p:nvGrpSpPr>
          <p:cNvPr id="85" name="pasted-image.png"/>
          <p:cNvGrpSpPr/>
          <p:nvPr/>
        </p:nvGrpSpPr>
        <p:grpSpPr>
          <a:xfrm>
            <a:off x="1279308" y="3339280"/>
            <a:ext cx="3241811" cy="1212416"/>
            <a:chOff x="0" y="0"/>
            <a:chExt cx="3241809" cy="1212414"/>
          </a:xfrm>
        </p:grpSpPr>
        <p:pic>
          <p:nvPicPr>
            <p:cNvPr id="84" name="pasted-image.png" descr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3500" y="63500"/>
              <a:ext cx="3114810" cy="10727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3" name="pasted-image.png" descr="pasted-image.png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241810" cy="1212415"/>
            </a:xfrm>
            <a:prstGeom prst="rect">
              <a:avLst/>
            </a:prstGeom>
            <a:effectLst/>
          </p:spPr>
        </p:pic>
      </p:grpSp>
      <p:sp>
        <p:nvSpPr>
          <p:cNvPr id="86" name="Part One 什么是Node.js ?"/>
          <p:cNvSpPr/>
          <p:nvPr/>
        </p:nvSpPr>
        <p:spPr>
          <a:xfrm>
            <a:off x="419695" y="278541"/>
            <a:ext cx="4314632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8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Part One 什么是Node.js 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2" animBg="1" advAuto="0"/>
      <p:bldP spid="81" grpId="1" animBg="1" advAuto="0"/>
      <p:bldP spid="85" grpId="3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https://zhuanlan.zhihu.com/p/31828043"/>
          <p:cNvSpPr/>
          <p:nvPr/>
        </p:nvSpPr>
        <p:spPr>
          <a:xfrm>
            <a:off x="6991003" y="4929053"/>
            <a:ext cx="2372792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https://zhuanlan.zhihu.com/p/31828043</a:t>
            </a:r>
          </a:p>
        </p:txBody>
      </p:sp>
      <p:sp>
        <p:nvSpPr>
          <p:cNvPr id="89" name="1.（主要动机）减轻机器码占用的内存空间，即牺牲时间换空间…"/>
          <p:cNvSpPr/>
          <p:nvPr/>
        </p:nvSpPr>
        <p:spPr>
          <a:xfrm>
            <a:off x="2004223" y="2312488"/>
            <a:ext cx="5135554" cy="1520027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1.（主要动机）减轻机器码占用的内存空间，即牺牲时间换空间</a:t>
            </a:r>
          </a:p>
          <a:p>
            <a:pPr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2. 提高代码的启动速度</a:t>
            </a:r>
          </a:p>
          <a:p>
            <a:pPr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3. 对 v8 的代码进行重构，降低 v8 的代码复杂度 (机器代码的多样性, 优化复杂)</a:t>
            </a:r>
          </a:p>
        </p:txBody>
      </p:sp>
      <p:sp>
        <p:nvSpPr>
          <p:cNvPr id="90" name="Why byte code ?"/>
          <p:cNvSpPr/>
          <p:nvPr/>
        </p:nvSpPr>
        <p:spPr>
          <a:xfrm>
            <a:off x="3612014" y="1680673"/>
            <a:ext cx="1919972" cy="35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Why byte code ?</a:t>
            </a:r>
          </a:p>
        </p:txBody>
      </p:sp>
      <p:sp>
        <p:nvSpPr>
          <p:cNvPr id="91" name="https://juejin.im/entry/5a6ab5b9518825732a6db77f"/>
          <p:cNvSpPr/>
          <p:nvPr/>
        </p:nvSpPr>
        <p:spPr>
          <a:xfrm>
            <a:off x="-21903" y="4929053"/>
            <a:ext cx="2908031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https://juejin.im/entry/5a6ab5b9518825732a6db77f</a:t>
            </a:r>
          </a:p>
        </p:txBody>
      </p:sp>
      <p:sp>
        <p:nvSpPr>
          <p:cNvPr id="92" name="Part One 什么是Node.js ?"/>
          <p:cNvSpPr/>
          <p:nvPr/>
        </p:nvSpPr>
        <p:spPr>
          <a:xfrm>
            <a:off x="414434" y="278541"/>
            <a:ext cx="4314632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/>
            </a:lvl1pPr>
          </a:lstStyle>
          <a:p>
            <a:r>
              <a:t>Part One 什么是Node.js ?</a:t>
            </a:r>
          </a:p>
        </p:txBody>
      </p:sp>
      <p:sp>
        <p:nvSpPr>
          <p:cNvPr id="93" name="V8做了什么"/>
          <p:cNvSpPr/>
          <p:nvPr/>
        </p:nvSpPr>
        <p:spPr>
          <a:xfrm>
            <a:off x="408758" y="1027870"/>
            <a:ext cx="1515247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2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rPr dirty="0"/>
              <a:t>V8做了什么</a:t>
            </a:r>
          </a:p>
        </p:txBody>
      </p:sp>
      <p:sp>
        <p:nvSpPr>
          <p:cNvPr id="94" name="https://zhuanlan.zhihu.com/p/26669846"/>
          <p:cNvSpPr/>
          <p:nvPr/>
        </p:nvSpPr>
        <p:spPr>
          <a:xfrm>
            <a:off x="3783311" y="4910124"/>
            <a:ext cx="2310508" cy="240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https://zhuanlan.zhihu.com/p/26669846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2" animBg="1" advAuto="0"/>
      <p:bldP spid="90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Libuv做了什么"/>
          <p:cNvSpPr/>
          <p:nvPr/>
        </p:nvSpPr>
        <p:spPr>
          <a:xfrm>
            <a:off x="412991" y="1027870"/>
            <a:ext cx="1903334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200" b="1"/>
            </a:lvl1pPr>
          </a:lstStyle>
          <a:p>
            <a:r>
              <a:t>Libuv做了什么</a:t>
            </a:r>
          </a:p>
        </p:txBody>
      </p:sp>
      <p:sp>
        <p:nvSpPr>
          <p:cNvPr id="97" name="Libuv = Event Loop + OS I/O…"/>
          <p:cNvSpPr/>
          <p:nvPr/>
        </p:nvSpPr>
        <p:spPr>
          <a:xfrm>
            <a:off x="2956186" y="1005721"/>
            <a:ext cx="3632058" cy="612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/>
          <a:p>
            <a:pPr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pPr>
            <a:r>
              <a:t>Libuv = Event Loop + OS I/O</a:t>
            </a:r>
          </a:p>
          <a:p>
            <a:pPr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libuv是一个高性能/事件驱动I/O的跨平台API集</a:t>
            </a:r>
          </a:p>
        </p:txBody>
      </p:sp>
      <p:sp>
        <p:nvSpPr>
          <p:cNvPr id="98" name="https://jsblog.insiderattack.net/event-loop-and-the-big-picture-nodejs-event-loop-part-1-1cb67a182810"/>
          <p:cNvSpPr/>
          <p:nvPr/>
        </p:nvSpPr>
        <p:spPr>
          <a:xfrm>
            <a:off x="1316239" y="4888938"/>
            <a:ext cx="5753721" cy="202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https://jsblog.insiderattack.net/event-loop-and-the-big-picture-nodejs-event-loop-part-1-1cb67a182810</a:t>
            </a:r>
          </a:p>
        </p:txBody>
      </p:sp>
      <p:sp>
        <p:nvSpPr>
          <p:cNvPr id="99" name="NodeJS运作在一个事件驱动的模式中, 这个模式主要包括两部分Event Demultiplexer(事件分配器)和Evbent Queue(事件队列). 所有的I/O请求最终都将产生一个完成或失败的事件或其他触发, 所有这些由I/O请求产生的我们都通称为Event(事件). NodeJS通过以下算法来处理这些事件."/>
          <p:cNvSpPr/>
          <p:nvPr/>
        </p:nvSpPr>
        <p:spPr>
          <a:xfrm>
            <a:off x="1360179" y="2666678"/>
            <a:ext cx="6423642" cy="1304127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    NodeJS运作在一个事件驱动的模式中, 这个模式主要包括两部分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Event Demultiplexer(事件分配器)</a:t>
            </a:r>
            <a:r>
              <a:t>和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Evbent Queue(事件队列). </a:t>
            </a:r>
            <a:r>
              <a:t>所有的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I/O请求</a:t>
            </a:r>
            <a:r>
              <a:t>最终都将产生一个完成或失败的事件或其他触发, 所有这些由I/O请求产生的我们都通称为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Event(事件). </a:t>
            </a:r>
            <a:r>
              <a:t>NodeJS通过以下算法来处理这些事件.</a:t>
            </a:r>
          </a:p>
        </p:txBody>
      </p:sp>
      <p:sp>
        <p:nvSpPr>
          <p:cNvPr id="100" name="Event Loop"/>
          <p:cNvSpPr/>
          <p:nvPr/>
        </p:nvSpPr>
        <p:spPr>
          <a:xfrm>
            <a:off x="3854203" y="1829056"/>
            <a:ext cx="1435594" cy="36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 b="1"/>
            </a:lvl1pPr>
          </a:lstStyle>
          <a:p>
            <a:r>
              <a:t>Event Loop</a:t>
            </a:r>
          </a:p>
        </p:txBody>
      </p:sp>
      <p:sp>
        <p:nvSpPr>
          <p:cNvPr id="101" name="Part One 什么是Node.js ?"/>
          <p:cNvSpPr/>
          <p:nvPr/>
        </p:nvSpPr>
        <p:spPr>
          <a:xfrm>
            <a:off x="414434" y="278541"/>
            <a:ext cx="4314632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/>
            </a:lvl1pPr>
          </a:lstStyle>
          <a:p>
            <a:r>
              <a:t>Part One 什么是Node.js ?</a:t>
            </a:r>
          </a:p>
        </p:txBody>
      </p:sp>
      <p:sp>
        <p:nvSpPr>
          <p:cNvPr id="102" name="Event(事件)…"/>
          <p:cNvSpPr/>
          <p:nvPr/>
        </p:nvSpPr>
        <p:spPr>
          <a:xfrm>
            <a:off x="6231505" y="240540"/>
            <a:ext cx="2642943" cy="112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2" defTabSz="308074">
              <a:defRPr sz="1400" b="1"/>
            </a:pPr>
            <a:r>
              <a:t>Event(事件)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I/O请求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Event Demultiplexer(事件分配器)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Evbent Queue(事件队列)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1" animBg="1" advAuto="0"/>
      <p:bldP spid="99" grpId="3" animBg="1" advAuto="0"/>
      <p:bldP spid="100" grpId="2" animBg="1" advAuto="0"/>
      <p:bldP spid="102" grpId="4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Libuv做了什么"/>
          <p:cNvSpPr/>
          <p:nvPr/>
        </p:nvSpPr>
        <p:spPr>
          <a:xfrm>
            <a:off x="412991" y="1027870"/>
            <a:ext cx="1903334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200" b="1"/>
            </a:lvl1pPr>
          </a:lstStyle>
          <a:p>
            <a:r>
              <a:t>Libuv做了什么</a:t>
            </a:r>
          </a:p>
        </p:txBody>
      </p:sp>
      <p:sp>
        <p:nvSpPr>
          <p:cNvPr id="105" name="文本"/>
          <p:cNvSpPr/>
          <p:nvPr/>
        </p:nvSpPr>
        <p:spPr>
          <a:xfrm>
            <a:off x="1925563" y="917254"/>
            <a:ext cx="127001" cy="655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/>
          <a:p>
            <a: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106" name="Libuv = Event Loop + OS I/O"/>
          <p:cNvSpPr/>
          <p:nvPr/>
        </p:nvSpPr>
        <p:spPr>
          <a:xfrm>
            <a:off x="2956186" y="1005721"/>
            <a:ext cx="3231627" cy="35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Libuv = Event Loop + OS I/O</a:t>
            </a:r>
          </a:p>
        </p:txBody>
      </p:sp>
      <p:sp>
        <p:nvSpPr>
          <p:cNvPr id="107" name="https://blog.csdn.net/yusiguyuan/article/details/36865885"/>
          <p:cNvSpPr/>
          <p:nvPr/>
        </p:nvSpPr>
        <p:spPr>
          <a:xfrm>
            <a:off x="207062" y="4901214"/>
            <a:ext cx="3229850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https://blog.csdn.net/yusiguyuan/article/details/36865885</a:t>
            </a:r>
          </a:p>
        </p:txBody>
      </p:sp>
      <p:sp>
        <p:nvSpPr>
          <p:cNvPr id="108" name="例子: 读写file, 读写socket,  读写device"/>
          <p:cNvSpPr/>
          <p:nvPr/>
        </p:nvSpPr>
        <p:spPr>
          <a:xfrm>
            <a:off x="281617" y="2123667"/>
            <a:ext cx="3080740" cy="310754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例子: 读写file, 读写socket,  读写device</a:t>
            </a:r>
          </a:p>
        </p:txBody>
      </p:sp>
      <p:sp>
        <p:nvSpPr>
          <p:cNvPr id="109" name="I/O请求"/>
          <p:cNvSpPr/>
          <p:nvPr/>
        </p:nvSpPr>
        <p:spPr>
          <a:xfrm>
            <a:off x="455287" y="1657245"/>
            <a:ext cx="941055" cy="40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 b="1"/>
            </a:lvl1pPr>
          </a:lstStyle>
          <a:p>
            <a:r>
              <a:t>I/O请求</a:t>
            </a:r>
          </a:p>
        </p:txBody>
      </p:sp>
      <p:sp>
        <p:nvSpPr>
          <p:cNvPr id="110" name="Part One 什么是Node.js ?"/>
          <p:cNvSpPr/>
          <p:nvPr/>
        </p:nvSpPr>
        <p:spPr>
          <a:xfrm>
            <a:off x="414434" y="278541"/>
            <a:ext cx="4314632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/>
            </a:lvl1pPr>
          </a:lstStyle>
          <a:p>
            <a:r>
              <a:t>Part One 什么是Node.js ?</a:t>
            </a:r>
          </a:p>
        </p:txBody>
      </p:sp>
      <p:sp>
        <p:nvSpPr>
          <p:cNvPr id="111" name="Event(事件)…"/>
          <p:cNvSpPr/>
          <p:nvPr/>
        </p:nvSpPr>
        <p:spPr>
          <a:xfrm>
            <a:off x="6231505" y="240540"/>
            <a:ext cx="2642943" cy="112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Event(事件)</a:t>
            </a:r>
          </a:p>
          <a:p>
            <a:pPr lvl="2" defTabSz="308074">
              <a:defRPr sz="1400" b="1"/>
            </a:pPr>
            <a:r>
              <a:t>I/O请求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Event Demultiplexer(事件分配器)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Evbent Queue(事件队列)</a:t>
            </a:r>
          </a:p>
        </p:txBody>
      </p:sp>
      <p:sp>
        <p:nvSpPr>
          <p:cNvPr id="112" name="特点: 耗时极长, CPU消耗极低"/>
          <p:cNvSpPr/>
          <p:nvPr/>
        </p:nvSpPr>
        <p:spPr>
          <a:xfrm>
            <a:off x="281617" y="2593450"/>
            <a:ext cx="3080740" cy="310754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特点: 耗时极长, CPU消耗极低</a:t>
            </a:r>
          </a:p>
        </p:txBody>
      </p:sp>
      <p:sp>
        <p:nvSpPr>
          <p:cNvPr id="113" name="Why: CPU很快! 它的外围设备极慢!…"/>
          <p:cNvSpPr/>
          <p:nvPr/>
        </p:nvSpPr>
        <p:spPr>
          <a:xfrm>
            <a:off x="281617" y="3063233"/>
            <a:ext cx="3080740" cy="569912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Why: CPU很快! 它的外围设备极慢! 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(硬件了解一下)</a:t>
            </a:r>
          </a:p>
        </p:txBody>
      </p:sp>
      <p:graphicFrame>
        <p:nvGraphicFramePr>
          <p:cNvPr id="114" name="表格"/>
          <p:cNvGraphicFramePr/>
          <p:nvPr/>
        </p:nvGraphicFramePr>
        <p:xfrm>
          <a:off x="3430549" y="1644024"/>
          <a:ext cx="5478123" cy="295761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82916"/>
                <a:gridCol w="544361"/>
                <a:gridCol w="835933"/>
                <a:gridCol w="3914913"/>
              </a:tblGrid>
              <a:tr h="422517">
                <a:tc>
                  <a:txBody>
                    <a:bodyPr/>
                    <a:lstStyle/>
                    <a:p>
                      <a:pPr algn="ctr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元件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时钟周期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sym typeface="Helvetica Neue"/>
                        </a:rPr>
                        <a:t>备注</a:t>
                      </a:r>
                    </a:p>
                  </a:txBody>
                  <a:tcPr marL="0" marR="0" marT="0" marB="0" anchor="ctr" horzOverflow="overflow"/>
                </a:tc>
              </a:tr>
              <a:tr h="422517">
                <a:tc row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北桥</a:t>
                      </a:r>
                    </a:p>
                  </a:txBody>
                  <a:tcPr marL="0" marR="0" marT="0" marB="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sym typeface="Helvetica Neue"/>
                        </a:rPr>
                        <a:t>CPU</a:t>
                      </a:r>
                    </a:p>
                  </a:txBody>
                  <a:tcPr marL="0" marR="0" marT="0" marB="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lvl="2" algn="ctr" defTabSz="308074">
                        <a:defRPr>
                          <a:sym typeface="Helvetica Neue"/>
                        </a:defRPr>
                      </a:pPr>
                      <a:r>
                        <a:rPr dirty="0"/>
                        <a:t>一个简单指令, 3.0GHz, 1/3ns, 真空中的光走10厘米</a:t>
                      </a:r>
                    </a:p>
                  </a:txBody>
                  <a:tcPr marL="0" marR="0" marT="0" marB="0" anchor="ctr" horzOverflow="overflow"/>
                </a:tc>
              </a:tr>
              <a:tr h="42251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L1 Cache</a:t>
                      </a:r>
                    </a:p>
                  </a:txBody>
                  <a:tcPr marL="0" marR="0" marT="0" marB="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将时钟周期替换为秒单位, 相当于拿起一张稿纸(3s)</a:t>
                      </a:r>
                    </a:p>
                  </a:txBody>
                  <a:tcPr marL="0" marR="0" marT="0" marB="0" anchor="ctr" horzOverflow="overflow"/>
                </a:tc>
              </a:tr>
              <a:tr h="42251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L2 Cache</a:t>
                      </a:r>
                    </a:p>
                  </a:txBody>
                  <a:tcPr marL="0" marR="0" marT="0" marB="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14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相当于拿起并翻开一本书(14s)</a:t>
                      </a:r>
                    </a:p>
                  </a:txBody>
                  <a:tcPr marL="0" marR="0" marT="0" marB="0" anchor="ctr" horzOverflow="overflow"/>
                </a:tc>
              </a:tr>
              <a:tr h="42251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主存</a:t>
                      </a:r>
                    </a:p>
                  </a:txBody>
                  <a:tcPr marL="0" marR="0" marT="0" marB="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250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去楼下看一眼自己的车牌号(4min)</a:t>
                      </a:r>
                    </a:p>
                  </a:txBody>
                  <a:tcPr marL="0" marR="0" marT="0" marB="0" anchor="ctr" horzOverflow="overflow"/>
                </a:tc>
              </a:tr>
              <a:tr h="42251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南桥</a:t>
                      </a:r>
                    </a:p>
                  </a:txBody>
                  <a:tcPr marL="0" marR="0" marT="0" marB="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硬盘</a:t>
                      </a:r>
                    </a:p>
                  </a:txBody>
                  <a:tcPr marL="0" marR="0" marT="0" marB="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41 million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辞职, 并开始环球旅行(1年3个月)</a:t>
                      </a:r>
                    </a:p>
                  </a:txBody>
                  <a:tcPr marL="0" marR="0" marT="0" marB="0" anchor="ctr" horzOverflow="overflow"/>
                </a:tc>
              </a:tr>
              <a:tr h="42251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网络</a:t>
                      </a:r>
                    </a:p>
                  </a:txBody>
                  <a:tcPr marL="0" marR="0" marT="0" marB="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240 million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辞职, 开始考研, 然后硕博连读(7年6个月)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115" name="一台老电脑:…"/>
          <p:cNvSpPr/>
          <p:nvPr/>
        </p:nvSpPr>
        <p:spPr>
          <a:xfrm>
            <a:off x="657428" y="3924590"/>
            <a:ext cx="2329118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 defTabSz="457200">
              <a:lnSpc>
                <a:spcPts val="3700"/>
              </a:lnSpc>
              <a:defRPr sz="1600">
                <a:solidFill>
                  <a:srgbClr val="4F4F4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一台老电脑: </a:t>
            </a:r>
          </a:p>
          <a:p>
            <a:pPr algn="ctr" defTabSz="457200">
              <a:lnSpc>
                <a:spcPts val="3700"/>
              </a:lnSpc>
              <a:defRPr sz="1600">
                <a:solidFill>
                  <a:srgbClr val="4F4F4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Intel Core 2 Duo 3.0GHz</a:t>
            </a:r>
          </a:p>
        </p:txBody>
      </p:sp>
      <p:sp>
        <p:nvSpPr>
          <p:cNvPr id="116" name="http://cizixs.com/2017/01/03/how-slow-is-disk-and-network"/>
          <p:cNvSpPr/>
          <p:nvPr/>
        </p:nvSpPr>
        <p:spPr>
          <a:xfrm>
            <a:off x="4406537" y="4882221"/>
            <a:ext cx="3415535" cy="240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http://cizixs.com/2017/01/03/how-slow-is-disk-and-network</a:t>
            </a:r>
          </a:p>
        </p:txBody>
      </p:sp>
      <p:sp>
        <p:nvSpPr>
          <p:cNvPr id="16" name="矩形 15"/>
          <p:cNvSpPr/>
          <p:nvPr/>
        </p:nvSpPr>
        <p:spPr>
          <a:xfrm>
            <a:off x="4167051" y="2532350"/>
            <a:ext cx="4707397" cy="34772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67051" y="2110180"/>
            <a:ext cx="4707397" cy="34772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167051" y="3376690"/>
            <a:ext cx="4707397" cy="34772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67051" y="2954520"/>
            <a:ext cx="4707397" cy="34772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67051" y="4205312"/>
            <a:ext cx="4707397" cy="34772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67051" y="3783142"/>
            <a:ext cx="4707397" cy="34772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2" animBg="1" advAuto="0"/>
      <p:bldP spid="109" grpId="1" animBg="1" advAuto="0"/>
      <p:bldP spid="112" grpId="3" animBg="1" advAuto="0"/>
      <p:bldP spid="113" grpId="4" animBg="1" advAuto="0"/>
      <p:bldP spid="114" grpId="6" animBg="1" advAuto="0"/>
      <p:bldP spid="115" grpId="5" animBg="1" advAuto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pasted-image.tiff"/>
          <p:cNvGrpSpPr/>
          <p:nvPr/>
        </p:nvGrpSpPr>
        <p:grpSpPr>
          <a:xfrm>
            <a:off x="4707252" y="1374046"/>
            <a:ext cx="3884167" cy="3682554"/>
            <a:chOff x="0" y="0"/>
            <a:chExt cx="3884166" cy="3682553"/>
          </a:xfrm>
        </p:grpSpPr>
        <p:pic>
          <p:nvPicPr>
            <p:cNvPr id="119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3500" y="63500"/>
              <a:ext cx="3757167" cy="354285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8" name="pasted-image.tiff" descr="pasted-image.tiff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884167" cy="3682554"/>
            </a:xfrm>
            <a:prstGeom prst="rect">
              <a:avLst/>
            </a:prstGeom>
            <a:effectLst/>
          </p:spPr>
        </p:pic>
      </p:grpSp>
      <p:sp>
        <p:nvSpPr>
          <p:cNvPr id="121" name="Event Loop"/>
          <p:cNvSpPr/>
          <p:nvPr/>
        </p:nvSpPr>
        <p:spPr>
          <a:xfrm>
            <a:off x="1847051" y="1546299"/>
            <a:ext cx="1435593" cy="36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 b="1"/>
            </a:lvl1pPr>
          </a:lstStyle>
          <a:p>
            <a:r>
              <a:t>Event Loop</a:t>
            </a:r>
          </a:p>
        </p:txBody>
      </p:sp>
      <p:sp>
        <p:nvSpPr>
          <p:cNvPr id="122" name="http://docs.libuv.org/en/v1.x/"/>
          <p:cNvSpPr/>
          <p:nvPr/>
        </p:nvSpPr>
        <p:spPr>
          <a:xfrm>
            <a:off x="133539" y="4928938"/>
            <a:ext cx="1649080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http://docs.libuv.org/en/v1.x/</a:t>
            </a:r>
          </a:p>
        </p:txBody>
      </p:sp>
      <p:sp>
        <p:nvSpPr>
          <p:cNvPr id="123" name="1. 事件分配器接收到I/O请求后会将这些请求委派给相应的硬件.…"/>
          <p:cNvSpPr/>
          <p:nvPr/>
        </p:nvSpPr>
        <p:spPr>
          <a:xfrm>
            <a:off x="671301" y="1995448"/>
            <a:ext cx="3787092" cy="3013120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1. 事件分配器接收到I/O请求后会将这些请求委派给相应的硬件.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2. 一旦I/O请求被处理了(例如, 文件里的数据已经准备好被读取了, socket里的数据已经准备好被读取了 等等), 事件分配器就会将这个动作的已注册回调加进一个队列中以待处理. 这些回调就是我们说的事件, 而这个队列就是所谓的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Event Queue(事件队列).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3. 事件队列中的事件会被顺序执行, 直到事件队列清空.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4. 如果事件队列里没有事件或者事件分配器里没有等待的请求时, 程序就会完成并退出. 否则就会继续步骤1.</a:t>
            </a:r>
          </a:p>
        </p:txBody>
      </p:sp>
      <p:sp>
        <p:nvSpPr>
          <p:cNvPr id="124" name="Libuv做了什么"/>
          <p:cNvSpPr/>
          <p:nvPr/>
        </p:nvSpPr>
        <p:spPr>
          <a:xfrm>
            <a:off x="412991" y="1027870"/>
            <a:ext cx="1903334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200" b="1"/>
            </a:lvl1pPr>
          </a:lstStyle>
          <a:p>
            <a:r>
              <a:t>Libuv做了什么</a:t>
            </a:r>
          </a:p>
        </p:txBody>
      </p:sp>
      <p:sp>
        <p:nvSpPr>
          <p:cNvPr id="125" name="Libuv = Event Loop + OS I/O"/>
          <p:cNvSpPr/>
          <p:nvPr/>
        </p:nvSpPr>
        <p:spPr>
          <a:xfrm>
            <a:off x="2956186" y="1005721"/>
            <a:ext cx="3231627" cy="35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Libuv = Event Loop + OS I/O</a:t>
            </a:r>
          </a:p>
        </p:txBody>
      </p:sp>
      <p:sp>
        <p:nvSpPr>
          <p:cNvPr id="126" name="Part One 什么是Node.js ?"/>
          <p:cNvSpPr/>
          <p:nvPr/>
        </p:nvSpPr>
        <p:spPr>
          <a:xfrm>
            <a:off x="414434" y="278541"/>
            <a:ext cx="4314632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/>
            </a:lvl1pPr>
          </a:lstStyle>
          <a:p>
            <a:r>
              <a:t>Part One 什么是Node.js ?</a:t>
            </a:r>
          </a:p>
        </p:txBody>
      </p:sp>
      <p:sp>
        <p:nvSpPr>
          <p:cNvPr id="127" name="Event(事件)…"/>
          <p:cNvSpPr/>
          <p:nvPr/>
        </p:nvSpPr>
        <p:spPr>
          <a:xfrm>
            <a:off x="6231505" y="240540"/>
            <a:ext cx="2642943" cy="112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Event(事件)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I/O请求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Event Demultiplexer(事件分配器)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Evbent Queue(事件队列)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1" animBg="1" advAuto="0"/>
      <p:bldP spid="123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Event Demultiplexer"/>
          <p:cNvSpPr/>
          <p:nvPr/>
        </p:nvSpPr>
        <p:spPr>
          <a:xfrm>
            <a:off x="5364022" y="1522333"/>
            <a:ext cx="2502139" cy="36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 b="1"/>
            </a:lvl1pPr>
          </a:lstStyle>
          <a:p>
            <a:r>
              <a:t>Event Demultiplexer</a:t>
            </a:r>
          </a:p>
        </p:txBody>
      </p:sp>
      <p:sp>
        <p:nvSpPr>
          <p:cNvPr id="130" name="http://docs.libuv.org/en/v1.x/"/>
          <p:cNvSpPr/>
          <p:nvPr/>
        </p:nvSpPr>
        <p:spPr>
          <a:xfrm>
            <a:off x="6595149" y="4893219"/>
            <a:ext cx="1649080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http://docs.libuv.org/en/v1.x/</a:t>
            </a:r>
          </a:p>
        </p:txBody>
      </p:sp>
      <p:sp>
        <p:nvSpPr>
          <p:cNvPr id="131" name="https://jsblog.insiderattack.net/event-loop-and-the-big-picture-nodejs-event-loop-part-1-1cb67a182810"/>
          <p:cNvSpPr/>
          <p:nvPr/>
        </p:nvSpPr>
        <p:spPr>
          <a:xfrm>
            <a:off x="271747" y="4893219"/>
            <a:ext cx="5753720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https://jsblog.insiderattack.net/event-loop-and-the-big-picture-nodejs-event-loop-part-1-1cb67a182810</a:t>
            </a:r>
          </a:p>
        </p:txBody>
      </p:sp>
      <p:sp>
        <p:nvSpPr>
          <p:cNvPr id="132" name="对于不同操作系统, 的I/O封装…"/>
          <p:cNvSpPr/>
          <p:nvPr/>
        </p:nvSpPr>
        <p:spPr>
          <a:xfrm>
            <a:off x="238198" y="1946686"/>
            <a:ext cx="3958553" cy="2356579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defTabSz="308074">
              <a:defRPr sz="1200" b="1"/>
            </a:pPr>
            <a:r>
              <a:t>对于不同操作系统, 的I/O封装</a:t>
            </a:r>
          </a:p>
          <a:p>
            <a:pPr defTabSz="308074">
              <a:defRPr sz="1200" b="1"/>
            </a:pPr>
            <a:endParaRPr/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libev, libuv</a:t>
            </a:r>
          </a:p>
          <a:p>
            <a:pPr defTabSz="308074">
              <a:defRPr sz="1200" b="1"/>
            </a:pPr>
            <a:endParaRPr/>
          </a:p>
          <a:p>
            <a:pPr defTabSz="308074">
              <a:defRPr sz="1200" b="1"/>
            </a:pPr>
            <a:r>
              <a:t>文件I/O的复杂性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网络I/O在epoll / kqueue / event ports / IOCP 中支持比较好, 但是文件系统I/O不是. 所以文件系统I/O使用线程池来实现.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DNS的情况和文件I/O相似, 因为DNS需要读取一些配置文件和/etc/host目录, 所以文件I/O的问题在这里也存在.</a:t>
            </a:r>
          </a:p>
        </p:txBody>
      </p:sp>
      <p:grpSp>
        <p:nvGrpSpPr>
          <p:cNvPr id="135" name="pasted-image.tiff"/>
          <p:cNvGrpSpPr/>
          <p:nvPr/>
        </p:nvGrpSpPr>
        <p:grpSpPr>
          <a:xfrm>
            <a:off x="4181872" y="2051645"/>
            <a:ext cx="4866438" cy="2426479"/>
            <a:chOff x="0" y="0"/>
            <a:chExt cx="4866437" cy="2426478"/>
          </a:xfrm>
        </p:grpSpPr>
        <p:pic>
          <p:nvPicPr>
            <p:cNvPr id="134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3500" y="63500"/>
              <a:ext cx="4739438" cy="228677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3" name="pasted-image.tiff" descr="pasted-image.tiff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866438" cy="2426479"/>
            </a:xfrm>
            <a:prstGeom prst="rect">
              <a:avLst/>
            </a:prstGeom>
            <a:effectLst/>
          </p:spPr>
        </p:pic>
      </p:grpSp>
      <p:sp>
        <p:nvSpPr>
          <p:cNvPr id="136" name="Libuv做了什么"/>
          <p:cNvSpPr/>
          <p:nvPr/>
        </p:nvSpPr>
        <p:spPr>
          <a:xfrm>
            <a:off x="412991" y="1027870"/>
            <a:ext cx="1903334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200" b="1"/>
            </a:lvl1pPr>
          </a:lstStyle>
          <a:p>
            <a:r>
              <a:t>Libuv做了什么</a:t>
            </a:r>
          </a:p>
        </p:txBody>
      </p:sp>
      <p:sp>
        <p:nvSpPr>
          <p:cNvPr id="137" name="Libuv = Event Loop + OS I/O"/>
          <p:cNvSpPr/>
          <p:nvPr/>
        </p:nvSpPr>
        <p:spPr>
          <a:xfrm>
            <a:off x="2956186" y="1005721"/>
            <a:ext cx="3231627" cy="35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Libuv = Event Loop + OS I/O</a:t>
            </a:r>
          </a:p>
        </p:txBody>
      </p:sp>
      <p:sp>
        <p:nvSpPr>
          <p:cNvPr id="138" name="Part One 什么是Node.js ?"/>
          <p:cNvSpPr/>
          <p:nvPr/>
        </p:nvSpPr>
        <p:spPr>
          <a:xfrm>
            <a:off x="414434" y="278541"/>
            <a:ext cx="4314632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/>
            </a:lvl1pPr>
          </a:lstStyle>
          <a:p>
            <a:r>
              <a:t>Part One 什么是Node.js ?</a:t>
            </a:r>
          </a:p>
        </p:txBody>
      </p:sp>
      <p:sp>
        <p:nvSpPr>
          <p:cNvPr id="139" name="Event(事件)…"/>
          <p:cNvSpPr/>
          <p:nvPr/>
        </p:nvSpPr>
        <p:spPr>
          <a:xfrm>
            <a:off x="6231505" y="240540"/>
            <a:ext cx="2852925" cy="112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Event(事件)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I/O请求</a:t>
            </a:r>
          </a:p>
          <a:p>
            <a:pPr lvl="2" defTabSz="308074">
              <a:defRPr sz="1400" b="1"/>
            </a:pPr>
            <a:r>
              <a:t>Event Demultiplexer(事件分配器)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Evbent Queue(事件队列)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2" animBg="1" advAuto="0"/>
      <p:bldP spid="135" grpId="1" animBg="1" advAuto="0"/>
      <p:bldP spid="137" grpId="3" animBg="1" advAuto="0"/>
    </p:bld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 Light"/>
        <a:ea typeface="Helvetica Neue Light"/>
        <a:cs typeface="Helvetica Neue Light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 Light"/>
        <a:ea typeface="Helvetica Neue Light"/>
        <a:cs typeface="Helvetica Neue Light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992</Words>
  <Application>Microsoft Macintosh PowerPoint</Application>
  <PresentationFormat>全屏显示(16:9)</PresentationFormat>
  <Paragraphs>390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Calibri</vt:lpstr>
      <vt:lpstr>Heiti SC Medium</vt:lpstr>
      <vt:lpstr>Helvetica</vt:lpstr>
      <vt:lpstr>Helvetica Neue</vt:lpstr>
      <vt:lpstr>Helvetica Neue Light</vt:lpstr>
      <vt:lpstr>Menlo</vt:lpstr>
      <vt:lpstr>华文楷体</vt:lpstr>
      <vt:lpstr>华文细黑</vt:lpstr>
      <vt:lpstr>微软雅黑</vt:lpstr>
      <vt:lpstr>Arial</vt:lpstr>
      <vt:lpstr>Default</vt:lpstr>
      <vt:lpstr>PowerPoint 演示文稿</vt:lpstr>
      <vt:lpstr>讲什么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补充材料</vt:lpstr>
      <vt:lpstr>目录</vt:lpstr>
      <vt:lpstr>加入我们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Jason Liu</cp:lastModifiedBy>
  <cp:revision>3</cp:revision>
  <dcterms:modified xsi:type="dcterms:W3CDTF">2018-07-22T12:30:39Z</dcterms:modified>
</cp:coreProperties>
</file>